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83" r:id="rId13"/>
    <p:sldId id="285" r:id="rId14"/>
    <p:sldId id="284" r:id="rId15"/>
    <p:sldId id="286" r:id="rId16"/>
    <p:sldId id="268" r:id="rId17"/>
    <p:sldId id="267" r:id="rId18"/>
    <p:sldId id="269" r:id="rId19"/>
    <p:sldId id="270" r:id="rId20"/>
    <p:sldId id="271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7" r:id="rId32"/>
    <p:sldId id="288" r:id="rId33"/>
    <p:sldId id="289" r:id="rId34"/>
    <p:sldId id="321" r:id="rId35"/>
    <p:sldId id="322" r:id="rId36"/>
    <p:sldId id="324" r:id="rId37"/>
    <p:sldId id="323" r:id="rId38"/>
    <p:sldId id="325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2" r:id="rId50"/>
    <p:sldId id="300" r:id="rId51"/>
    <p:sldId id="303" r:id="rId52"/>
    <p:sldId id="304" r:id="rId53"/>
    <p:sldId id="305" r:id="rId54"/>
    <p:sldId id="307" r:id="rId55"/>
    <p:sldId id="308" r:id="rId56"/>
    <p:sldId id="306" r:id="rId57"/>
    <p:sldId id="310" r:id="rId58"/>
    <p:sldId id="311" r:id="rId59"/>
    <p:sldId id="312" r:id="rId60"/>
    <p:sldId id="309" r:id="rId61"/>
    <p:sldId id="313" r:id="rId62"/>
    <p:sldId id="314" r:id="rId63"/>
    <p:sldId id="315" r:id="rId64"/>
    <p:sldId id="316" r:id="rId65"/>
    <p:sldId id="317" r:id="rId66"/>
    <p:sldId id="318" r:id="rId67"/>
    <p:sldId id="320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23932FF-983B-46D5-AD39-9078F2EE1DBA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712D85F-13FE-4F34-B604-4561A615B4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253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32FF-983B-46D5-AD39-9078F2EE1DBA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D85F-13FE-4F34-B604-4561A615B4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1105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32FF-983B-46D5-AD39-9078F2EE1DBA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D85F-13FE-4F34-B604-4561A615B4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1039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32FF-983B-46D5-AD39-9078F2EE1DBA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D85F-13FE-4F34-B604-4561A615B481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746248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32FF-983B-46D5-AD39-9078F2EE1DBA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D85F-13FE-4F34-B604-4561A615B4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8099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32FF-983B-46D5-AD39-9078F2EE1DBA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D85F-13FE-4F34-B604-4561A615B4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31272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32FF-983B-46D5-AD39-9078F2EE1DBA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D85F-13FE-4F34-B604-4561A615B4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0375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32FF-983B-46D5-AD39-9078F2EE1DBA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D85F-13FE-4F34-B604-4561A615B4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6209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32FF-983B-46D5-AD39-9078F2EE1DBA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D85F-13FE-4F34-B604-4561A615B4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2378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32FF-983B-46D5-AD39-9078F2EE1DBA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D85F-13FE-4F34-B604-4561A615B4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1448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32FF-983B-46D5-AD39-9078F2EE1DBA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D85F-13FE-4F34-B604-4561A615B4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7790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32FF-983B-46D5-AD39-9078F2EE1DBA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D85F-13FE-4F34-B604-4561A615B4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2268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32FF-983B-46D5-AD39-9078F2EE1DBA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D85F-13FE-4F34-B604-4561A615B4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9333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32FF-983B-46D5-AD39-9078F2EE1DBA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D85F-13FE-4F34-B604-4561A615B4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8759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32FF-983B-46D5-AD39-9078F2EE1DBA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D85F-13FE-4F34-B604-4561A615B4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3691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32FF-983B-46D5-AD39-9078F2EE1DBA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D85F-13FE-4F34-B604-4561A615B4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1030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32FF-983B-46D5-AD39-9078F2EE1DBA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D85F-13FE-4F34-B604-4561A615B4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3031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932FF-983B-46D5-AD39-9078F2EE1DBA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2D85F-13FE-4F34-B604-4561A615B4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65129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8726" y="2315543"/>
            <a:ext cx="8791575" cy="1698896"/>
          </a:xfrm>
        </p:spPr>
        <p:txBody>
          <a:bodyPr>
            <a:normAutofit/>
          </a:bodyPr>
          <a:lstStyle/>
          <a:p>
            <a:pPr algn="ctr"/>
            <a:r>
              <a:rPr lang="en-IN" dirty="0" smtClean="0"/>
              <a:t>Chap 3</a:t>
            </a:r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b="1" dirty="0" smtClean="0"/>
              <a:t>SYNCHRONIZATION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2555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099457"/>
            <a:ext cx="9905999" cy="4691744"/>
          </a:xfrm>
        </p:spPr>
        <p:txBody>
          <a:bodyPr>
            <a:normAutofit/>
          </a:bodyPr>
          <a:lstStyle/>
          <a:p>
            <a:r>
              <a:rPr lang="en-IN" dirty="0"/>
              <a:t>Lamport's solution follows directly from the happens-before relation. </a:t>
            </a:r>
            <a:r>
              <a:rPr lang="en-IN" b="1" dirty="0" smtClean="0">
                <a:solidFill>
                  <a:srgbClr val="FFFF00"/>
                </a:solidFill>
              </a:rPr>
              <a:t>Since </a:t>
            </a:r>
            <a:r>
              <a:rPr lang="en-IN" b="1" i="1" dirty="0" smtClean="0">
                <a:solidFill>
                  <a:srgbClr val="FFFF00"/>
                </a:solidFill>
              </a:rPr>
              <a:t>m</a:t>
            </a:r>
            <a:r>
              <a:rPr lang="en-IN" b="1" dirty="0" smtClean="0">
                <a:solidFill>
                  <a:srgbClr val="FFFF00"/>
                </a:solidFill>
              </a:rPr>
              <a:t>3 </a:t>
            </a:r>
            <a:r>
              <a:rPr lang="en-IN" b="1" dirty="0">
                <a:solidFill>
                  <a:srgbClr val="FFFF00"/>
                </a:solidFill>
              </a:rPr>
              <a:t>left at 60, it must arrive at 61 or later. </a:t>
            </a:r>
            <a:endParaRPr lang="en-IN" b="1" dirty="0" smtClean="0">
              <a:solidFill>
                <a:srgbClr val="FFFF00"/>
              </a:solidFill>
            </a:endParaRPr>
          </a:p>
          <a:p>
            <a:r>
              <a:rPr lang="en-IN" dirty="0" smtClean="0"/>
              <a:t>Therefore</a:t>
            </a:r>
            <a:r>
              <a:rPr lang="en-IN" dirty="0"/>
              <a:t>, each message carries </a:t>
            </a:r>
            <a:r>
              <a:rPr lang="en-IN" dirty="0" smtClean="0"/>
              <a:t>the sending </a:t>
            </a:r>
            <a:r>
              <a:rPr lang="en-IN" dirty="0"/>
              <a:t>time according to the sender's clock. </a:t>
            </a:r>
            <a:endParaRPr lang="en-IN" dirty="0" smtClean="0"/>
          </a:p>
          <a:p>
            <a:r>
              <a:rPr lang="en-IN" dirty="0" smtClean="0"/>
              <a:t>When </a:t>
            </a:r>
            <a:r>
              <a:rPr lang="en-IN" dirty="0"/>
              <a:t>a message arrives and </a:t>
            </a:r>
            <a:r>
              <a:rPr lang="en-IN" b="1" dirty="0">
                <a:solidFill>
                  <a:srgbClr val="FFFF00"/>
                </a:solidFill>
              </a:rPr>
              <a:t>the </a:t>
            </a:r>
            <a:r>
              <a:rPr lang="en-IN" b="1" dirty="0" smtClean="0">
                <a:solidFill>
                  <a:srgbClr val="FFFF00"/>
                </a:solidFill>
              </a:rPr>
              <a:t>receiver's clock </a:t>
            </a:r>
            <a:r>
              <a:rPr lang="en-IN" b="1" dirty="0">
                <a:solidFill>
                  <a:srgbClr val="FFFF00"/>
                </a:solidFill>
              </a:rPr>
              <a:t>shows a value prior to the time the message was sent, </a:t>
            </a:r>
            <a:r>
              <a:rPr lang="en-IN" dirty="0"/>
              <a:t>the </a:t>
            </a:r>
            <a:r>
              <a:rPr lang="en-IN" b="1" dirty="0" smtClean="0">
                <a:solidFill>
                  <a:srgbClr val="FFFF00"/>
                </a:solidFill>
              </a:rPr>
              <a:t>receiver fast </a:t>
            </a:r>
            <a:r>
              <a:rPr lang="en-IN" b="1" dirty="0">
                <a:solidFill>
                  <a:srgbClr val="FFFF00"/>
                </a:solidFill>
              </a:rPr>
              <a:t>forwards its clock</a:t>
            </a:r>
            <a:r>
              <a:rPr lang="en-IN" dirty="0"/>
              <a:t> to be one more than the sending time.</a:t>
            </a:r>
          </a:p>
        </p:txBody>
      </p:sp>
    </p:spTree>
    <p:extLst>
      <p:ext uri="{BB962C8B-B14F-4D97-AF65-F5344CB8AC3E}">
        <p14:creationId xmlns:p14="http://schemas.microsoft.com/office/powerpoint/2010/main" val="2416003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110" y="1550021"/>
            <a:ext cx="9905999" cy="5047254"/>
          </a:xfrm>
        </p:spPr>
        <p:txBody>
          <a:bodyPr>
            <a:normAutofit/>
          </a:bodyPr>
          <a:lstStyle/>
          <a:p>
            <a:r>
              <a:rPr lang="en-IN" dirty="0"/>
              <a:t>E</a:t>
            </a:r>
            <a:r>
              <a:rPr lang="en-IN" dirty="0" smtClean="0"/>
              <a:t>ach </a:t>
            </a:r>
            <a:r>
              <a:rPr lang="en-IN" dirty="0"/>
              <a:t>process </a:t>
            </a:r>
            <a:r>
              <a:rPr lang="en-IN" i="1" dirty="0"/>
              <a:t>Pi </a:t>
            </a:r>
            <a:r>
              <a:rPr lang="en-IN" dirty="0"/>
              <a:t>maintains a </a:t>
            </a:r>
            <a:r>
              <a:rPr lang="en-IN" i="1" dirty="0"/>
              <a:t>local </a:t>
            </a:r>
            <a:r>
              <a:rPr lang="en-IN" dirty="0" smtClean="0"/>
              <a:t>counter Ci. </a:t>
            </a:r>
            <a:r>
              <a:rPr lang="en-IN" dirty="0"/>
              <a:t>These counters are updated as follows </a:t>
            </a:r>
            <a:r>
              <a:rPr lang="en-IN" dirty="0" smtClean="0"/>
              <a:t>:</a:t>
            </a:r>
          </a:p>
          <a:p>
            <a:pPr marL="457200" lvl="1" indent="0">
              <a:buNone/>
            </a:pPr>
            <a:r>
              <a:rPr lang="en-IN" dirty="0" smtClean="0"/>
              <a:t>1</a:t>
            </a:r>
            <a:r>
              <a:rPr lang="en-IN" dirty="0"/>
              <a:t>. Before executing an event (i.e., sending a message over the </a:t>
            </a:r>
            <a:r>
              <a:rPr lang="en-IN" dirty="0" smtClean="0"/>
              <a:t>network, delivering </a:t>
            </a:r>
            <a:r>
              <a:rPr lang="en-IN" dirty="0"/>
              <a:t>a message to an application, or some other internal event</a:t>
            </a:r>
            <a:r>
              <a:rPr lang="en-IN" dirty="0" smtClean="0"/>
              <a:t>), </a:t>
            </a:r>
            <a:r>
              <a:rPr lang="en-IN" b="1" i="1" dirty="0" smtClean="0">
                <a:solidFill>
                  <a:srgbClr val="FFFF00"/>
                </a:solidFill>
              </a:rPr>
              <a:t>Pi </a:t>
            </a:r>
            <a:r>
              <a:rPr lang="en-IN" b="1" dirty="0">
                <a:solidFill>
                  <a:srgbClr val="FFFF00"/>
                </a:solidFill>
              </a:rPr>
              <a:t>executes </a:t>
            </a:r>
            <a:r>
              <a:rPr lang="en-IN" sz="2400" b="1" dirty="0" err="1" smtClean="0">
                <a:solidFill>
                  <a:srgbClr val="FFFF00"/>
                </a:solidFill>
              </a:rPr>
              <a:t>Ci</a:t>
            </a:r>
            <a:r>
              <a:rPr lang="en-IN" sz="2400" b="1" dirty="0" smtClean="0">
                <a:solidFill>
                  <a:srgbClr val="FFFF00"/>
                </a:solidFill>
              </a:rPr>
              <a:t> </a:t>
            </a:r>
            <a:r>
              <a:rPr lang="en-IN" sz="2400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 Ci+1</a:t>
            </a:r>
            <a:endParaRPr lang="en-IN" b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IN" dirty="0" smtClean="0"/>
          </a:p>
          <a:p>
            <a:pPr marL="457200" lvl="1" indent="0">
              <a:buNone/>
            </a:pPr>
            <a:r>
              <a:rPr lang="en-IN" dirty="0" smtClean="0"/>
              <a:t>2</a:t>
            </a:r>
            <a:r>
              <a:rPr lang="en-IN" dirty="0"/>
              <a:t>. When process </a:t>
            </a:r>
            <a:r>
              <a:rPr lang="en-IN" i="1" dirty="0"/>
              <a:t>Pi </a:t>
            </a:r>
            <a:r>
              <a:rPr lang="en-IN" dirty="0"/>
              <a:t>sends a message </a:t>
            </a:r>
            <a:r>
              <a:rPr lang="en-IN" i="1" dirty="0"/>
              <a:t>m </a:t>
            </a:r>
            <a:r>
              <a:rPr lang="en-IN" dirty="0"/>
              <a:t>to </a:t>
            </a:r>
            <a:r>
              <a:rPr lang="en-IN" i="1" dirty="0" smtClean="0"/>
              <a:t>Pj, </a:t>
            </a:r>
            <a:r>
              <a:rPr lang="en-IN" dirty="0" smtClean="0"/>
              <a:t>it </a:t>
            </a:r>
            <a:r>
              <a:rPr lang="en-IN" dirty="0"/>
              <a:t>sets </a:t>
            </a:r>
            <a:r>
              <a:rPr lang="en-IN" i="1" dirty="0" smtClean="0"/>
              <a:t>m’s </a:t>
            </a:r>
            <a:r>
              <a:rPr lang="en-IN" dirty="0" smtClean="0"/>
              <a:t>timestamp </a:t>
            </a:r>
            <a:r>
              <a:rPr lang="en-IN" sz="2400" b="1" i="1" dirty="0" err="1" smtClean="0">
                <a:solidFill>
                  <a:srgbClr val="FFFF00"/>
                </a:solidFill>
              </a:rPr>
              <a:t>ts</a:t>
            </a:r>
            <a:r>
              <a:rPr lang="en-IN" sz="2400" b="1" i="1" dirty="0" smtClean="0">
                <a:solidFill>
                  <a:srgbClr val="FFFF00"/>
                </a:solidFill>
              </a:rPr>
              <a:t> </a:t>
            </a:r>
            <a:r>
              <a:rPr lang="en-IN" sz="2400" b="1" i="1" dirty="0">
                <a:solidFill>
                  <a:srgbClr val="FFFF00"/>
                </a:solidFill>
              </a:rPr>
              <a:t>(m)</a:t>
            </a:r>
            <a:r>
              <a:rPr lang="en-IN" b="1" i="1" dirty="0">
                <a:solidFill>
                  <a:srgbClr val="FFFF00"/>
                </a:solidFill>
              </a:rPr>
              <a:t> </a:t>
            </a:r>
            <a:r>
              <a:rPr lang="en-IN" b="1" dirty="0">
                <a:solidFill>
                  <a:srgbClr val="FFFF00"/>
                </a:solidFill>
              </a:rPr>
              <a:t>equal to </a:t>
            </a:r>
            <a:r>
              <a:rPr lang="en-IN" b="1" dirty="0" smtClean="0">
                <a:solidFill>
                  <a:srgbClr val="FFFF00"/>
                </a:solidFill>
              </a:rPr>
              <a:t>Ci</a:t>
            </a:r>
            <a:r>
              <a:rPr lang="en-IN" dirty="0" smtClean="0"/>
              <a:t> </a:t>
            </a:r>
            <a:r>
              <a:rPr lang="en-IN" dirty="0"/>
              <a:t>after having executed the previous step</a:t>
            </a:r>
            <a:r>
              <a:rPr lang="en-IN" dirty="0" smtClean="0"/>
              <a:t>.</a:t>
            </a:r>
          </a:p>
          <a:p>
            <a:pPr marL="457200" lvl="1" indent="0">
              <a:buNone/>
            </a:pPr>
            <a:endParaRPr lang="en-IN" dirty="0" smtClean="0"/>
          </a:p>
          <a:p>
            <a:pPr marL="457200" lvl="1" indent="0">
              <a:buNone/>
            </a:pPr>
            <a:r>
              <a:rPr lang="en-IN" dirty="0" smtClean="0"/>
              <a:t>3. Upon </a:t>
            </a:r>
            <a:r>
              <a:rPr lang="en-IN" dirty="0"/>
              <a:t>the receipt of a message </a:t>
            </a:r>
            <a:r>
              <a:rPr lang="en-IN" i="1" dirty="0"/>
              <a:t>m, </a:t>
            </a:r>
            <a:r>
              <a:rPr lang="en-IN" dirty="0"/>
              <a:t>process </a:t>
            </a:r>
            <a:r>
              <a:rPr lang="en-IN" i="1" dirty="0" smtClean="0"/>
              <a:t>Pj </a:t>
            </a:r>
            <a:r>
              <a:rPr lang="en-IN" dirty="0"/>
              <a:t>adjusts its own </a:t>
            </a:r>
            <a:r>
              <a:rPr lang="en-IN" dirty="0" smtClean="0"/>
              <a:t>local counter </a:t>
            </a:r>
            <a:r>
              <a:rPr lang="en-IN" dirty="0"/>
              <a:t>as </a:t>
            </a:r>
            <a:r>
              <a:rPr lang="en-IN" dirty="0" smtClean="0"/>
              <a:t>                 </a:t>
            </a:r>
            <a:r>
              <a:rPr lang="en-IN" sz="2400" b="1" dirty="0" err="1" smtClean="0">
                <a:solidFill>
                  <a:srgbClr val="FFFF00"/>
                </a:solidFill>
              </a:rPr>
              <a:t>Cj</a:t>
            </a:r>
            <a:r>
              <a:rPr lang="en-IN" sz="2400" b="1" dirty="0" smtClean="0">
                <a:solidFill>
                  <a:srgbClr val="FFFF00"/>
                </a:solidFill>
              </a:rPr>
              <a:t> </a:t>
            </a:r>
            <a:r>
              <a:rPr lang="en-IN" sz="2400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</a:t>
            </a:r>
            <a:r>
              <a:rPr lang="en-IN" sz="2400" b="1" dirty="0" smtClean="0">
                <a:solidFill>
                  <a:srgbClr val="FFFF00"/>
                </a:solidFill>
              </a:rPr>
              <a:t> max{</a:t>
            </a:r>
            <a:r>
              <a:rPr lang="en-IN" sz="2400" b="1" dirty="0" err="1" smtClean="0">
                <a:solidFill>
                  <a:srgbClr val="FFFF00"/>
                </a:solidFill>
              </a:rPr>
              <a:t>Cj</a:t>
            </a:r>
            <a:r>
              <a:rPr lang="en-IN" sz="2400" b="1" dirty="0" smtClean="0">
                <a:solidFill>
                  <a:srgbClr val="FFFF00"/>
                </a:solidFill>
              </a:rPr>
              <a:t>, </a:t>
            </a:r>
            <a:r>
              <a:rPr lang="en-IN" sz="2400" b="1" dirty="0" err="1" smtClean="0">
                <a:solidFill>
                  <a:srgbClr val="FFFF00"/>
                </a:solidFill>
              </a:rPr>
              <a:t>ts</a:t>
            </a:r>
            <a:r>
              <a:rPr lang="en-IN" sz="2400" b="1" dirty="0" smtClean="0">
                <a:solidFill>
                  <a:srgbClr val="FFFF00"/>
                </a:solidFill>
              </a:rPr>
              <a:t>(m)</a:t>
            </a:r>
            <a:r>
              <a:rPr lang="en-IN" sz="2400" b="1" i="1" dirty="0" smtClean="0">
                <a:solidFill>
                  <a:srgbClr val="FFFF00"/>
                </a:solidFill>
              </a:rPr>
              <a:t>}, </a:t>
            </a:r>
            <a:r>
              <a:rPr lang="en-IN" dirty="0"/>
              <a:t>after which </a:t>
            </a:r>
            <a:r>
              <a:rPr lang="en-IN" b="1" dirty="0">
                <a:solidFill>
                  <a:srgbClr val="FFFF00"/>
                </a:solidFill>
              </a:rPr>
              <a:t>it then executes </a:t>
            </a:r>
            <a:r>
              <a:rPr lang="en-IN" b="1" dirty="0" smtClean="0">
                <a:solidFill>
                  <a:srgbClr val="FFFF00"/>
                </a:solidFill>
              </a:rPr>
              <a:t>the first step (</a:t>
            </a:r>
            <a:r>
              <a:rPr lang="en-IN" b="1" dirty="0" err="1" smtClean="0">
                <a:solidFill>
                  <a:srgbClr val="FFFF00"/>
                </a:solidFill>
              </a:rPr>
              <a:t>i.e</a:t>
            </a:r>
            <a:r>
              <a:rPr lang="en-IN" b="1" dirty="0" smtClean="0">
                <a:solidFill>
                  <a:srgbClr val="FFFF00"/>
                </a:solidFill>
              </a:rPr>
              <a:t> Cj</a:t>
            </a:r>
            <a:r>
              <a:rPr lang="en-I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Cj+1</a:t>
            </a:r>
            <a:r>
              <a:rPr lang="en-IN" b="1" dirty="0" smtClean="0">
                <a:solidFill>
                  <a:srgbClr val="FFFF00"/>
                </a:solidFill>
              </a:rPr>
              <a:t>)</a:t>
            </a:r>
            <a:r>
              <a:rPr lang="en-IN" dirty="0" smtClean="0"/>
              <a:t> </a:t>
            </a:r>
            <a:r>
              <a:rPr lang="en-IN" dirty="0"/>
              <a:t>and delivers the message to the application.</a:t>
            </a:r>
          </a:p>
        </p:txBody>
      </p:sp>
      <p:sp>
        <p:nvSpPr>
          <p:cNvPr id="2" name="Rectangle 1"/>
          <p:cNvSpPr/>
          <p:nvPr/>
        </p:nvSpPr>
        <p:spPr>
          <a:xfrm>
            <a:off x="1026990" y="612646"/>
            <a:ext cx="105195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b="1" dirty="0" smtClean="0"/>
              <a:t>IMPLEMENTATION OF LAMPORT'S LOGICAL CLOCKS 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1241922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96965"/>
          </a:xfrm>
        </p:spPr>
        <p:txBody>
          <a:bodyPr/>
          <a:lstStyle/>
          <a:p>
            <a:r>
              <a:rPr lang="en-IN" b="1" dirty="0" smtClean="0"/>
              <a:t>2. Vector clock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717288"/>
            <a:ext cx="9619515" cy="4073913"/>
          </a:xfrm>
        </p:spPr>
        <p:txBody>
          <a:bodyPr>
            <a:normAutofit/>
          </a:bodyPr>
          <a:lstStyle/>
          <a:p>
            <a:r>
              <a:rPr lang="en-IN" dirty="0"/>
              <a:t>Lamport's logical clocks lead to a situation where all events in a </a:t>
            </a:r>
            <a:r>
              <a:rPr lang="en-IN" dirty="0" smtClean="0"/>
              <a:t>distributed system </a:t>
            </a:r>
            <a:r>
              <a:rPr lang="en-IN" dirty="0"/>
              <a:t>are </a:t>
            </a:r>
            <a:r>
              <a:rPr lang="en-IN" b="1" dirty="0">
                <a:solidFill>
                  <a:srgbClr val="FFFF00"/>
                </a:solidFill>
              </a:rPr>
              <a:t>totally ordered</a:t>
            </a:r>
            <a:r>
              <a:rPr lang="en-IN" dirty="0"/>
              <a:t> with the property that if event </a:t>
            </a:r>
            <a:r>
              <a:rPr lang="en-IN" b="1" i="1" dirty="0">
                <a:solidFill>
                  <a:srgbClr val="FFFF00"/>
                </a:solidFill>
              </a:rPr>
              <a:t>a</a:t>
            </a:r>
            <a:r>
              <a:rPr lang="en-IN" i="1" dirty="0"/>
              <a:t> </a:t>
            </a:r>
            <a:r>
              <a:rPr lang="en-IN" dirty="0"/>
              <a:t>happened before </a:t>
            </a:r>
            <a:r>
              <a:rPr lang="en-IN" dirty="0" smtClean="0"/>
              <a:t>event </a:t>
            </a:r>
            <a:r>
              <a:rPr lang="en-IN" b="1" i="1" dirty="0" smtClean="0">
                <a:solidFill>
                  <a:srgbClr val="FFFF00"/>
                </a:solidFill>
              </a:rPr>
              <a:t>b</a:t>
            </a:r>
            <a:r>
              <a:rPr lang="en-IN" i="1" dirty="0"/>
              <a:t>, </a:t>
            </a:r>
            <a:r>
              <a:rPr lang="en-IN" dirty="0"/>
              <a:t>then </a:t>
            </a:r>
            <a:r>
              <a:rPr lang="en-IN" i="1" dirty="0"/>
              <a:t>a </a:t>
            </a:r>
            <a:r>
              <a:rPr lang="en-IN" dirty="0"/>
              <a:t>will also be positioned in that ordering before </a:t>
            </a:r>
            <a:r>
              <a:rPr lang="en-IN" i="1" dirty="0"/>
              <a:t>b, </a:t>
            </a:r>
            <a:r>
              <a:rPr lang="en-IN" dirty="0"/>
              <a:t>that is, </a:t>
            </a:r>
            <a:r>
              <a:rPr lang="en-IN" b="1" dirty="0">
                <a:solidFill>
                  <a:srgbClr val="FFFF00"/>
                </a:solidFill>
              </a:rPr>
              <a:t>C </a:t>
            </a:r>
            <a:r>
              <a:rPr lang="en-IN" b="1" i="1" dirty="0">
                <a:solidFill>
                  <a:srgbClr val="FFFF00"/>
                </a:solidFill>
              </a:rPr>
              <a:t>(a) </a:t>
            </a:r>
            <a:r>
              <a:rPr lang="en-IN" b="1" dirty="0">
                <a:solidFill>
                  <a:srgbClr val="FFFF00"/>
                </a:solidFill>
              </a:rPr>
              <a:t>&lt; C </a:t>
            </a:r>
            <a:r>
              <a:rPr lang="en-IN" b="1" i="1" dirty="0">
                <a:solidFill>
                  <a:srgbClr val="FFFF00"/>
                </a:solidFill>
              </a:rPr>
              <a:t>(b</a:t>
            </a:r>
            <a:r>
              <a:rPr lang="en-IN" b="1" i="1" dirty="0" smtClean="0">
                <a:solidFill>
                  <a:srgbClr val="FFFF00"/>
                </a:solidFill>
              </a:rPr>
              <a:t>).</a:t>
            </a:r>
          </a:p>
          <a:p>
            <a:r>
              <a:rPr lang="en-IN" dirty="0"/>
              <a:t>However, </a:t>
            </a:r>
            <a:r>
              <a:rPr lang="en-IN" dirty="0" smtClean="0"/>
              <a:t>nothing </a:t>
            </a:r>
            <a:r>
              <a:rPr lang="en-IN" dirty="0"/>
              <a:t>can be said about the relationship </a:t>
            </a:r>
            <a:r>
              <a:rPr lang="en-IN" dirty="0" smtClean="0"/>
              <a:t>between two </a:t>
            </a:r>
            <a:r>
              <a:rPr lang="en-IN" dirty="0"/>
              <a:t>events </a:t>
            </a:r>
            <a:r>
              <a:rPr lang="en-IN" i="1" dirty="0"/>
              <a:t>a </a:t>
            </a:r>
            <a:r>
              <a:rPr lang="en-IN" dirty="0"/>
              <a:t>and </a:t>
            </a:r>
            <a:r>
              <a:rPr lang="en-IN" i="1" dirty="0"/>
              <a:t>b </a:t>
            </a:r>
            <a:r>
              <a:rPr lang="en-IN" dirty="0"/>
              <a:t>by merely comparing their time values </a:t>
            </a:r>
            <a:r>
              <a:rPr lang="en-IN" i="1" dirty="0"/>
              <a:t>C(a) </a:t>
            </a:r>
            <a:r>
              <a:rPr lang="en-IN" dirty="0"/>
              <a:t>and </a:t>
            </a:r>
            <a:r>
              <a:rPr lang="en-IN" i="1" dirty="0"/>
              <a:t>C(b</a:t>
            </a:r>
            <a:r>
              <a:rPr lang="en-IN" i="1" dirty="0" smtClean="0"/>
              <a:t>), </a:t>
            </a:r>
            <a:r>
              <a:rPr lang="en-IN" dirty="0" smtClean="0"/>
              <a:t>respectively</a:t>
            </a:r>
            <a:r>
              <a:rPr lang="en-IN" dirty="0"/>
              <a:t>. </a:t>
            </a:r>
            <a:endParaRPr lang="en-IN" dirty="0" smtClean="0"/>
          </a:p>
          <a:p>
            <a:r>
              <a:rPr lang="en-IN" dirty="0" smtClean="0"/>
              <a:t>In </a:t>
            </a:r>
            <a:r>
              <a:rPr lang="en-IN" dirty="0"/>
              <a:t>other words, if </a:t>
            </a:r>
            <a:r>
              <a:rPr lang="en-IN" b="1" i="1" dirty="0">
                <a:solidFill>
                  <a:srgbClr val="FFFF00"/>
                </a:solidFill>
              </a:rPr>
              <a:t>C(a) </a:t>
            </a:r>
            <a:r>
              <a:rPr lang="en-IN" b="1" dirty="0">
                <a:solidFill>
                  <a:srgbClr val="FFFF00"/>
                </a:solidFill>
              </a:rPr>
              <a:t>&lt; </a:t>
            </a:r>
            <a:r>
              <a:rPr lang="en-IN" b="1" i="1" dirty="0">
                <a:solidFill>
                  <a:srgbClr val="FFFF00"/>
                </a:solidFill>
              </a:rPr>
              <a:t>C(b), </a:t>
            </a:r>
            <a:r>
              <a:rPr lang="en-IN" dirty="0"/>
              <a:t>then this </a:t>
            </a:r>
            <a:r>
              <a:rPr lang="en-IN" b="1" dirty="0">
                <a:solidFill>
                  <a:srgbClr val="FFFF00"/>
                </a:solidFill>
              </a:rPr>
              <a:t>does not necessarily </a:t>
            </a:r>
            <a:r>
              <a:rPr lang="en-IN" b="1" dirty="0" smtClean="0">
                <a:solidFill>
                  <a:srgbClr val="FFFF00"/>
                </a:solidFill>
              </a:rPr>
              <a:t>imply that </a:t>
            </a:r>
            <a:r>
              <a:rPr lang="en-IN" b="1" i="1" dirty="0">
                <a:solidFill>
                  <a:srgbClr val="FFFF00"/>
                </a:solidFill>
              </a:rPr>
              <a:t>a </a:t>
            </a:r>
            <a:r>
              <a:rPr lang="en-IN" b="1" dirty="0">
                <a:solidFill>
                  <a:srgbClr val="FFFF00"/>
                </a:solidFill>
              </a:rPr>
              <a:t>indeed happened before </a:t>
            </a:r>
            <a:r>
              <a:rPr lang="en-IN" b="1" i="1" dirty="0">
                <a:solidFill>
                  <a:srgbClr val="FFFF00"/>
                </a:solidFill>
              </a:rPr>
              <a:t>b</a:t>
            </a:r>
            <a:r>
              <a:rPr lang="en-IN" i="1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7171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071" t="41962" r="45666" b="23089"/>
          <a:stretch/>
        </p:blipFill>
        <p:spPr>
          <a:xfrm>
            <a:off x="3206246" y="2062893"/>
            <a:ext cx="5464098" cy="44271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86469" y="353713"/>
            <a:ext cx="771292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i="1" dirty="0" err="1" smtClean="0">
                <a:latin typeface="TimesNewRomanPS-ItalicMT"/>
              </a:rPr>
              <a:t>T</a:t>
            </a:r>
            <a:r>
              <a:rPr lang="en-IN" sz="1400" b="1" i="1" dirty="0" err="1" smtClean="0">
                <a:latin typeface="TimesNewRomanPS-ItalicMT"/>
              </a:rPr>
              <a:t>snd</a:t>
            </a:r>
            <a:r>
              <a:rPr lang="en-IN" b="1" i="1" dirty="0" smtClean="0">
                <a:latin typeface="TimesNewRomanPS-ItalicMT"/>
              </a:rPr>
              <a:t> </a:t>
            </a:r>
            <a:r>
              <a:rPr lang="en-IN" i="1" dirty="0" smtClean="0">
                <a:latin typeface="TimesNewRomanPS-ItalicMT"/>
              </a:rPr>
              <a:t>(</a:t>
            </a:r>
            <a:r>
              <a:rPr lang="en-IN" sz="2400" b="1" i="1" dirty="0" smtClean="0">
                <a:latin typeface="TimesNewRomanPS-ItalicMT"/>
              </a:rPr>
              <a:t>m</a:t>
            </a:r>
            <a:r>
              <a:rPr lang="en-IN" sz="1400" b="1" i="1" dirty="0" smtClean="0">
                <a:latin typeface="TimesNewRomanPS-ItalicMT"/>
              </a:rPr>
              <a:t>i</a:t>
            </a:r>
            <a:r>
              <a:rPr lang="en-IN" i="1" dirty="0" smtClean="0">
                <a:latin typeface="TimesNewRomanPS-ItalicMT"/>
              </a:rPr>
              <a:t>) :</a:t>
            </a:r>
            <a:r>
              <a:rPr lang="en-IN" dirty="0" smtClean="0">
                <a:latin typeface="TimesNewRomanPSMT"/>
              </a:rPr>
              <a:t> </a:t>
            </a:r>
            <a:r>
              <a:rPr lang="en-IN" dirty="0">
                <a:latin typeface="TimesNewRomanPSMT"/>
              </a:rPr>
              <a:t>logical time at which message </a:t>
            </a:r>
            <a:r>
              <a:rPr lang="en-IN" sz="2400" b="1" i="1" dirty="0" smtClean="0">
                <a:latin typeface="TimesNewRomanPS-ItalicMT"/>
              </a:rPr>
              <a:t>m</a:t>
            </a:r>
            <a:r>
              <a:rPr lang="en-IN" sz="1400" i="1" dirty="0" smtClean="0">
                <a:latin typeface="TimesNewRomanPS-ItalicMT"/>
              </a:rPr>
              <a:t>i</a:t>
            </a:r>
            <a:r>
              <a:rPr lang="en-IN" i="1" dirty="0" smtClean="0">
                <a:latin typeface="TimesNewRomanPS-ItalicMT"/>
              </a:rPr>
              <a:t>, </a:t>
            </a:r>
            <a:r>
              <a:rPr lang="en-IN" dirty="0">
                <a:latin typeface="TimesNewRomanPSMT"/>
              </a:rPr>
              <a:t>was </a:t>
            </a:r>
            <a:r>
              <a:rPr lang="en-IN" dirty="0" smtClean="0">
                <a:latin typeface="TimesNewRomanPSMT"/>
              </a:rPr>
              <a:t>sent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i="1" dirty="0" err="1" smtClean="0">
                <a:latin typeface="TimesNewRomanPS-ItalicMT"/>
              </a:rPr>
              <a:t>T</a:t>
            </a:r>
            <a:r>
              <a:rPr lang="en-IN" sz="1600" b="1" i="1" dirty="0" err="1" smtClean="0">
                <a:latin typeface="TimesNewRomanPS-ItalicMT"/>
              </a:rPr>
              <a:t>rcv</a:t>
            </a:r>
            <a:r>
              <a:rPr lang="en-IN" sz="2000" i="1" dirty="0" smtClean="0">
                <a:latin typeface="TimesNewRomanPS-ItalicMT"/>
              </a:rPr>
              <a:t> </a:t>
            </a:r>
            <a:r>
              <a:rPr lang="en-IN" sz="1600" i="1" dirty="0">
                <a:latin typeface="TimesNewRomanPS-ItalicMT"/>
              </a:rPr>
              <a:t>(</a:t>
            </a:r>
            <a:r>
              <a:rPr lang="en-IN" sz="2400" b="1" i="1" dirty="0">
                <a:latin typeface="TimesNewRomanPS-ItalicMT"/>
              </a:rPr>
              <a:t>m</a:t>
            </a:r>
            <a:r>
              <a:rPr lang="en-IN" sz="1200" b="1" i="1" dirty="0">
                <a:latin typeface="TimesNewRomanPS-ItalicMT"/>
              </a:rPr>
              <a:t>i</a:t>
            </a:r>
            <a:r>
              <a:rPr lang="en-IN" sz="1600" i="1" dirty="0" smtClean="0">
                <a:latin typeface="TimesNewRomanPS-ItalicMT"/>
              </a:rPr>
              <a:t>) : </a:t>
            </a:r>
            <a:r>
              <a:rPr lang="en-IN" dirty="0">
                <a:latin typeface="TimesNewRomanPSMT"/>
              </a:rPr>
              <a:t>logical time at which message </a:t>
            </a:r>
            <a:r>
              <a:rPr lang="en-IN" sz="2400" b="1" i="1" dirty="0">
                <a:latin typeface="TimesNewRomanPS-ItalicMT"/>
              </a:rPr>
              <a:t>m</a:t>
            </a:r>
            <a:r>
              <a:rPr lang="en-IN" sz="1400" i="1" dirty="0">
                <a:latin typeface="TimesNewRomanPS-ItalicMT"/>
              </a:rPr>
              <a:t>i</a:t>
            </a:r>
            <a:r>
              <a:rPr lang="en-IN" i="1" dirty="0">
                <a:latin typeface="TimesNewRomanPS-ItalicMT"/>
              </a:rPr>
              <a:t>, </a:t>
            </a:r>
            <a:r>
              <a:rPr lang="en-IN" dirty="0" smtClean="0">
                <a:latin typeface="TimesNewRomanPSMT"/>
              </a:rPr>
              <a:t>was received</a:t>
            </a:r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 smtClean="0">
                <a:latin typeface="TimesNewRomanPSMT"/>
              </a:rPr>
              <a:t>Thus we know that for each msg </a:t>
            </a:r>
            <a:r>
              <a:rPr lang="en-IN" sz="2400" i="1" dirty="0">
                <a:latin typeface="TimesNewRomanPS-ItalicMT"/>
              </a:rPr>
              <a:t>(</a:t>
            </a:r>
            <a:r>
              <a:rPr lang="en-IN" sz="2400" b="1" i="1" dirty="0">
                <a:latin typeface="TimesNewRomanPS-ItalicMT"/>
              </a:rPr>
              <a:t>m</a:t>
            </a:r>
            <a:r>
              <a:rPr lang="en-IN" sz="1600" b="1" i="1" dirty="0">
                <a:latin typeface="TimesNewRomanPS-ItalicMT"/>
              </a:rPr>
              <a:t>i</a:t>
            </a:r>
            <a:r>
              <a:rPr lang="en-IN" sz="2400" i="1" dirty="0">
                <a:latin typeface="TimesNewRomanPS-ItalicMT"/>
              </a:rPr>
              <a:t>) </a:t>
            </a:r>
            <a:r>
              <a:rPr lang="en-IN" sz="2400" i="1" dirty="0" smtClean="0">
                <a:latin typeface="TimesNewRomanPS-ItalicMT"/>
              </a:rPr>
              <a:t>, </a:t>
            </a:r>
            <a:r>
              <a:rPr lang="en-IN" sz="2400" b="1" i="1" dirty="0" err="1">
                <a:solidFill>
                  <a:srgbClr val="FFFF00"/>
                </a:solidFill>
                <a:latin typeface="TimesNewRomanPS-ItalicMT"/>
              </a:rPr>
              <a:t>T</a:t>
            </a:r>
            <a:r>
              <a:rPr lang="en-IN" sz="1400" b="1" i="1" dirty="0" err="1">
                <a:solidFill>
                  <a:srgbClr val="FFFF00"/>
                </a:solidFill>
                <a:latin typeface="TimesNewRomanPS-ItalicMT"/>
              </a:rPr>
              <a:t>snd</a:t>
            </a:r>
            <a:r>
              <a:rPr lang="en-IN" sz="2400" b="1" i="1" dirty="0">
                <a:solidFill>
                  <a:srgbClr val="FFFF00"/>
                </a:solidFill>
                <a:latin typeface="TimesNewRomanPS-ItalicMT"/>
              </a:rPr>
              <a:t> </a:t>
            </a:r>
            <a:r>
              <a:rPr lang="en-IN" sz="2400" i="1" dirty="0">
                <a:solidFill>
                  <a:srgbClr val="FFFF00"/>
                </a:solidFill>
                <a:latin typeface="TimesNewRomanPS-ItalicMT"/>
              </a:rPr>
              <a:t>(</a:t>
            </a:r>
            <a:r>
              <a:rPr lang="en-IN" sz="2400" b="1" i="1" dirty="0">
                <a:solidFill>
                  <a:srgbClr val="FFFF00"/>
                </a:solidFill>
                <a:latin typeface="TimesNewRomanPS-ItalicMT"/>
              </a:rPr>
              <a:t>m</a:t>
            </a:r>
            <a:r>
              <a:rPr lang="en-IN" sz="1400" b="1" i="1" dirty="0">
                <a:solidFill>
                  <a:srgbClr val="FFFF00"/>
                </a:solidFill>
                <a:latin typeface="TimesNewRomanPS-ItalicMT"/>
              </a:rPr>
              <a:t>i</a:t>
            </a:r>
            <a:r>
              <a:rPr lang="en-IN" sz="2400" i="1" dirty="0">
                <a:solidFill>
                  <a:srgbClr val="FFFF00"/>
                </a:solidFill>
                <a:latin typeface="TimesNewRomanPS-ItalicMT"/>
              </a:rPr>
              <a:t>) </a:t>
            </a:r>
            <a:r>
              <a:rPr lang="en-IN" sz="2400" i="1" dirty="0" smtClean="0">
                <a:solidFill>
                  <a:srgbClr val="FFFF00"/>
                </a:solidFill>
                <a:latin typeface="TimesNewRomanPS-ItalicMT"/>
              </a:rPr>
              <a:t>&lt; </a:t>
            </a:r>
            <a:r>
              <a:rPr lang="en-IN" sz="2400" b="1" i="1" dirty="0" err="1" smtClean="0">
                <a:solidFill>
                  <a:srgbClr val="FFFF00"/>
                </a:solidFill>
                <a:latin typeface="TimesNewRomanPS-ItalicMT"/>
              </a:rPr>
              <a:t>T</a:t>
            </a:r>
            <a:r>
              <a:rPr lang="en-IN" sz="1400" b="1" i="1" dirty="0" err="1" smtClean="0">
                <a:solidFill>
                  <a:srgbClr val="FFFF00"/>
                </a:solidFill>
                <a:latin typeface="TimesNewRomanPS-ItalicMT"/>
              </a:rPr>
              <a:t>rcv</a:t>
            </a:r>
            <a:r>
              <a:rPr lang="en-IN" sz="2400" i="1" dirty="0" smtClean="0">
                <a:solidFill>
                  <a:srgbClr val="FFFF00"/>
                </a:solidFill>
                <a:latin typeface="TimesNewRomanPS-ItalicMT"/>
              </a:rPr>
              <a:t> </a:t>
            </a:r>
            <a:r>
              <a:rPr lang="en-IN" sz="2400" i="1" dirty="0">
                <a:solidFill>
                  <a:srgbClr val="FFFF00"/>
                </a:solidFill>
                <a:latin typeface="TimesNewRomanPS-ItalicMT"/>
              </a:rPr>
              <a:t>(</a:t>
            </a:r>
            <a:r>
              <a:rPr lang="en-IN" sz="2400" b="1" i="1" dirty="0">
                <a:solidFill>
                  <a:srgbClr val="FFFF00"/>
                </a:solidFill>
                <a:latin typeface="TimesNewRomanPS-ItalicMT"/>
              </a:rPr>
              <a:t>m</a:t>
            </a:r>
            <a:r>
              <a:rPr lang="en-IN" sz="1400" b="1" i="1" dirty="0">
                <a:solidFill>
                  <a:srgbClr val="FFFF00"/>
                </a:solidFill>
                <a:latin typeface="TimesNewRomanPS-ItalicMT"/>
              </a:rPr>
              <a:t>i</a:t>
            </a:r>
            <a:r>
              <a:rPr lang="en-IN" sz="2400" i="1" dirty="0">
                <a:solidFill>
                  <a:srgbClr val="FFFF00"/>
                </a:solidFill>
                <a:latin typeface="TimesNewRomanPS-ItalicMT"/>
              </a:rPr>
              <a:t>) </a:t>
            </a:r>
            <a:endParaRPr lang="en-IN" sz="2400" i="1" dirty="0" smtClean="0">
              <a:solidFill>
                <a:srgbClr val="FFFF00"/>
              </a:solidFill>
              <a:latin typeface="TimesNewRomanPS-ItalicM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NewRomanPS-ItalicMT"/>
              </a:rPr>
              <a:t>However, </a:t>
            </a:r>
            <a:r>
              <a:rPr lang="en-IN" sz="2400" b="1" i="1" dirty="0" err="1" smtClean="0">
                <a:solidFill>
                  <a:srgbClr val="FFFF00"/>
                </a:solidFill>
                <a:latin typeface="TimesNewRomanPS-ItalicMT"/>
              </a:rPr>
              <a:t>T</a:t>
            </a:r>
            <a:r>
              <a:rPr lang="en-IN" sz="1400" b="1" i="1" dirty="0" err="1" smtClean="0">
                <a:solidFill>
                  <a:srgbClr val="FFFF00"/>
                </a:solidFill>
                <a:latin typeface="TimesNewRomanPS-ItalicMT"/>
              </a:rPr>
              <a:t>rcv</a:t>
            </a:r>
            <a:r>
              <a:rPr lang="en-IN" sz="2400" b="1" i="1" dirty="0" smtClean="0">
                <a:solidFill>
                  <a:srgbClr val="FFFF00"/>
                </a:solidFill>
                <a:latin typeface="TimesNewRomanPS-ItalicMT"/>
              </a:rPr>
              <a:t> </a:t>
            </a:r>
            <a:r>
              <a:rPr lang="en-IN" sz="2400" i="1" dirty="0">
                <a:solidFill>
                  <a:srgbClr val="FFFF00"/>
                </a:solidFill>
                <a:latin typeface="TimesNewRomanPS-ItalicMT"/>
              </a:rPr>
              <a:t>(</a:t>
            </a:r>
            <a:r>
              <a:rPr lang="en-IN" sz="2400" b="1" i="1" dirty="0">
                <a:solidFill>
                  <a:srgbClr val="FFFF00"/>
                </a:solidFill>
                <a:latin typeface="TimesNewRomanPS-ItalicMT"/>
              </a:rPr>
              <a:t>m</a:t>
            </a:r>
            <a:r>
              <a:rPr lang="en-IN" sz="1400" b="1" i="1" dirty="0">
                <a:solidFill>
                  <a:srgbClr val="FFFF00"/>
                </a:solidFill>
                <a:latin typeface="TimesNewRomanPS-ItalicMT"/>
              </a:rPr>
              <a:t>i</a:t>
            </a:r>
            <a:r>
              <a:rPr lang="en-IN" sz="2400" i="1" dirty="0">
                <a:solidFill>
                  <a:srgbClr val="FFFF00"/>
                </a:solidFill>
                <a:latin typeface="TimesNewRomanPS-ItalicMT"/>
              </a:rPr>
              <a:t>) &lt; </a:t>
            </a:r>
            <a:r>
              <a:rPr lang="en-IN" sz="2400" b="1" i="1" dirty="0" err="1" smtClean="0">
                <a:solidFill>
                  <a:srgbClr val="FFFF00"/>
                </a:solidFill>
                <a:latin typeface="TimesNewRomanPS-ItalicMT"/>
              </a:rPr>
              <a:t>T</a:t>
            </a:r>
            <a:r>
              <a:rPr lang="en-IN" sz="1400" b="1" i="1" dirty="0" err="1" smtClean="0">
                <a:solidFill>
                  <a:srgbClr val="FFFF00"/>
                </a:solidFill>
                <a:latin typeface="TimesNewRomanPS-ItalicMT"/>
              </a:rPr>
              <a:t>snd</a:t>
            </a:r>
            <a:r>
              <a:rPr lang="en-IN" sz="2400" i="1" dirty="0" smtClean="0">
                <a:solidFill>
                  <a:srgbClr val="FFFF00"/>
                </a:solidFill>
                <a:latin typeface="TimesNewRomanPS-ItalicMT"/>
              </a:rPr>
              <a:t> </a:t>
            </a:r>
            <a:r>
              <a:rPr lang="en-IN" sz="2400" i="1" dirty="0">
                <a:solidFill>
                  <a:srgbClr val="FFFF00"/>
                </a:solidFill>
                <a:latin typeface="TimesNewRomanPS-ItalicMT"/>
              </a:rPr>
              <a:t>(</a:t>
            </a:r>
            <a:r>
              <a:rPr lang="en-IN" sz="2400" b="1" i="1" dirty="0" smtClean="0">
                <a:solidFill>
                  <a:srgbClr val="FFFF00"/>
                </a:solidFill>
                <a:latin typeface="TimesNewRomanPS-ItalicMT"/>
              </a:rPr>
              <a:t>m</a:t>
            </a:r>
            <a:r>
              <a:rPr lang="en-IN" sz="1400" b="1" i="1" dirty="0" smtClean="0">
                <a:solidFill>
                  <a:srgbClr val="FFFF00"/>
                </a:solidFill>
                <a:latin typeface="TimesNewRomanPS-ItalicMT"/>
              </a:rPr>
              <a:t>j</a:t>
            </a:r>
            <a:r>
              <a:rPr lang="en-IN" sz="2400" i="1" dirty="0" smtClean="0">
                <a:solidFill>
                  <a:srgbClr val="FFFF00"/>
                </a:solidFill>
                <a:latin typeface="TimesNewRomanPS-ItalicMT"/>
              </a:rPr>
              <a:t>) ????</a:t>
            </a:r>
            <a:endParaRPr lang="en-IN" sz="2400" dirty="0">
              <a:solidFill>
                <a:srgbClr val="FFFF00"/>
              </a:solidFill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2812954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814039"/>
            <a:ext cx="9905999" cy="5575610"/>
          </a:xfrm>
        </p:spPr>
        <p:txBody>
          <a:bodyPr>
            <a:normAutofit lnSpcReduction="10000"/>
          </a:bodyPr>
          <a:lstStyle/>
          <a:p>
            <a:r>
              <a:rPr lang="en-IN" dirty="0"/>
              <a:t>The problem is that Lamport clocks </a:t>
            </a:r>
            <a:r>
              <a:rPr lang="en-IN" b="1" dirty="0">
                <a:solidFill>
                  <a:srgbClr val="FFFF00"/>
                </a:solidFill>
              </a:rPr>
              <a:t>do not capture</a:t>
            </a:r>
            <a:r>
              <a:rPr lang="en-IN" dirty="0"/>
              <a:t> </a:t>
            </a:r>
            <a:r>
              <a:rPr lang="en-IN" b="1" dirty="0">
                <a:solidFill>
                  <a:srgbClr val="FFFF00"/>
                </a:solidFill>
              </a:rPr>
              <a:t>causality</a:t>
            </a:r>
            <a:r>
              <a:rPr lang="en-IN" b="1" dirty="0"/>
              <a:t>. </a:t>
            </a:r>
            <a:endParaRPr lang="en-IN" b="1" dirty="0" smtClean="0"/>
          </a:p>
          <a:p>
            <a:r>
              <a:rPr lang="en-IN" dirty="0" smtClean="0"/>
              <a:t>Causality can be </a:t>
            </a:r>
            <a:r>
              <a:rPr lang="en-IN" dirty="0"/>
              <a:t>captured by means of </a:t>
            </a:r>
            <a:r>
              <a:rPr lang="en-IN" b="1" dirty="0">
                <a:solidFill>
                  <a:srgbClr val="FFFF00"/>
                </a:solidFill>
              </a:rPr>
              <a:t>vector clocks</a:t>
            </a:r>
            <a:r>
              <a:rPr lang="en-IN" dirty="0"/>
              <a:t>. </a:t>
            </a:r>
            <a:endParaRPr lang="en-IN" dirty="0" smtClean="0"/>
          </a:p>
          <a:p>
            <a:r>
              <a:rPr lang="en-IN" dirty="0" smtClean="0"/>
              <a:t>A </a:t>
            </a:r>
            <a:r>
              <a:rPr lang="en-IN" dirty="0"/>
              <a:t>vector clock </a:t>
            </a:r>
            <a:r>
              <a:rPr lang="en-IN" b="1" i="1" dirty="0">
                <a:solidFill>
                  <a:srgbClr val="FFFF00"/>
                </a:solidFill>
              </a:rPr>
              <a:t>VC (a)</a:t>
            </a:r>
            <a:r>
              <a:rPr lang="en-IN" i="1" dirty="0"/>
              <a:t> </a:t>
            </a:r>
            <a:r>
              <a:rPr lang="en-IN" dirty="0"/>
              <a:t>assigned to </a:t>
            </a:r>
            <a:r>
              <a:rPr lang="en-IN" dirty="0" smtClean="0"/>
              <a:t>an event </a:t>
            </a:r>
            <a:r>
              <a:rPr lang="en-IN" i="1" dirty="0"/>
              <a:t>a </a:t>
            </a:r>
            <a:r>
              <a:rPr lang="en-IN" dirty="0"/>
              <a:t>has the property that if </a:t>
            </a:r>
            <a:r>
              <a:rPr lang="en-IN" dirty="0" smtClean="0"/>
              <a:t>           </a:t>
            </a:r>
            <a:r>
              <a:rPr lang="en-IN" b="1" i="1" dirty="0" smtClean="0">
                <a:solidFill>
                  <a:srgbClr val="FFFF00"/>
                </a:solidFill>
              </a:rPr>
              <a:t>VC </a:t>
            </a:r>
            <a:r>
              <a:rPr lang="en-IN" b="1" i="1" dirty="0">
                <a:solidFill>
                  <a:srgbClr val="FFFF00"/>
                </a:solidFill>
              </a:rPr>
              <a:t>(a) </a:t>
            </a:r>
            <a:r>
              <a:rPr lang="en-IN" b="1" dirty="0">
                <a:solidFill>
                  <a:srgbClr val="FFFF00"/>
                </a:solidFill>
              </a:rPr>
              <a:t>&lt; </a:t>
            </a:r>
            <a:r>
              <a:rPr lang="en-IN" b="1" i="1" dirty="0">
                <a:solidFill>
                  <a:srgbClr val="FFFF00"/>
                </a:solidFill>
              </a:rPr>
              <a:t>VC (b)</a:t>
            </a:r>
            <a:r>
              <a:rPr lang="en-IN" i="1" dirty="0"/>
              <a:t> </a:t>
            </a:r>
            <a:r>
              <a:rPr lang="en-IN" dirty="0"/>
              <a:t>for some event </a:t>
            </a:r>
            <a:r>
              <a:rPr lang="en-IN" i="1" dirty="0"/>
              <a:t>b, </a:t>
            </a:r>
            <a:r>
              <a:rPr lang="en-IN" dirty="0"/>
              <a:t>then </a:t>
            </a:r>
            <a:r>
              <a:rPr lang="en-IN" b="1" dirty="0">
                <a:solidFill>
                  <a:srgbClr val="FFFF00"/>
                </a:solidFill>
              </a:rPr>
              <a:t>event </a:t>
            </a:r>
            <a:r>
              <a:rPr lang="en-IN" b="1" i="1" dirty="0">
                <a:solidFill>
                  <a:srgbClr val="FFFF00"/>
                </a:solidFill>
              </a:rPr>
              <a:t>a </a:t>
            </a:r>
            <a:r>
              <a:rPr lang="en-IN" b="1" dirty="0" smtClean="0">
                <a:solidFill>
                  <a:srgbClr val="FFFF00"/>
                </a:solidFill>
              </a:rPr>
              <a:t>is known </a:t>
            </a:r>
            <a:r>
              <a:rPr lang="en-IN" b="1" dirty="0">
                <a:solidFill>
                  <a:srgbClr val="FFFF00"/>
                </a:solidFill>
              </a:rPr>
              <a:t>to causally precede event </a:t>
            </a:r>
            <a:r>
              <a:rPr lang="en-IN" b="1" i="1" dirty="0" smtClean="0">
                <a:solidFill>
                  <a:srgbClr val="FFFF00"/>
                </a:solidFill>
              </a:rPr>
              <a:t>b</a:t>
            </a:r>
            <a:r>
              <a:rPr lang="en-IN" i="1" dirty="0" smtClean="0"/>
              <a:t>.</a:t>
            </a:r>
          </a:p>
          <a:p>
            <a:r>
              <a:rPr lang="en-IN" dirty="0" smtClean="0"/>
              <a:t>Vector </a:t>
            </a:r>
            <a:r>
              <a:rPr lang="en-IN" dirty="0"/>
              <a:t>clocks are constructed by letting </a:t>
            </a:r>
            <a:r>
              <a:rPr lang="en-IN" dirty="0" smtClean="0"/>
              <a:t>each process </a:t>
            </a:r>
            <a:r>
              <a:rPr lang="en-IN" i="1" dirty="0"/>
              <a:t>P, </a:t>
            </a:r>
            <a:r>
              <a:rPr lang="en-IN" dirty="0"/>
              <a:t>maintain a vector </a:t>
            </a:r>
            <a:r>
              <a:rPr lang="en-IN" b="1" i="1" dirty="0"/>
              <a:t>VC</a:t>
            </a:r>
            <a:r>
              <a:rPr lang="en-IN" sz="1800" b="1" i="1" dirty="0"/>
              <a:t>i</a:t>
            </a:r>
            <a:r>
              <a:rPr lang="en-IN" b="1" i="1" dirty="0"/>
              <a:t> </a:t>
            </a:r>
            <a:r>
              <a:rPr lang="en-IN" dirty="0"/>
              <a:t>with the following two </a:t>
            </a:r>
            <a:r>
              <a:rPr lang="en-IN" dirty="0" smtClean="0"/>
              <a:t>properties: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 b="1" i="1" dirty="0" smtClean="0">
                <a:solidFill>
                  <a:srgbClr val="FFFF00"/>
                </a:solidFill>
              </a:rPr>
              <a:t>VC</a:t>
            </a:r>
            <a:r>
              <a:rPr lang="en-IN" sz="1800" b="1" i="1" dirty="0">
                <a:solidFill>
                  <a:srgbClr val="FFFF00"/>
                </a:solidFill>
              </a:rPr>
              <a:t>i</a:t>
            </a:r>
            <a:r>
              <a:rPr lang="en-IN" sz="2400" b="1" i="1" dirty="0" smtClean="0">
                <a:solidFill>
                  <a:srgbClr val="FFFF00"/>
                </a:solidFill>
              </a:rPr>
              <a:t> </a:t>
            </a:r>
            <a:r>
              <a:rPr lang="en-IN" sz="2400" b="1" i="1" dirty="0">
                <a:solidFill>
                  <a:srgbClr val="FFFF00"/>
                </a:solidFill>
              </a:rPr>
              <a:t>[i] </a:t>
            </a:r>
            <a:r>
              <a:rPr lang="en-IN" sz="2400" dirty="0"/>
              <a:t>is the </a:t>
            </a:r>
            <a:r>
              <a:rPr lang="en-IN" sz="2400" dirty="0">
                <a:solidFill>
                  <a:srgbClr val="FFFF00"/>
                </a:solidFill>
              </a:rPr>
              <a:t>number of events that have occurred so far at </a:t>
            </a:r>
            <a:r>
              <a:rPr lang="en-IN" sz="2800" b="1" i="1" dirty="0">
                <a:solidFill>
                  <a:srgbClr val="FFFF00"/>
                </a:solidFill>
              </a:rPr>
              <a:t>P</a:t>
            </a:r>
            <a:r>
              <a:rPr lang="en-IN" sz="1800" b="1" i="1" dirty="0">
                <a:solidFill>
                  <a:srgbClr val="FFFF00"/>
                </a:solidFill>
              </a:rPr>
              <a:t>i</a:t>
            </a:r>
            <a:r>
              <a:rPr lang="en-IN" sz="2400" i="1" dirty="0"/>
              <a:t>. </a:t>
            </a:r>
            <a:r>
              <a:rPr lang="en-IN" sz="2400" dirty="0" smtClean="0"/>
              <a:t>In other </a:t>
            </a:r>
            <a:r>
              <a:rPr lang="en-IN" sz="2400" dirty="0"/>
              <a:t>words, </a:t>
            </a:r>
            <a:r>
              <a:rPr lang="en-IN" sz="2400" b="1" i="1" dirty="0" smtClean="0"/>
              <a:t>VC</a:t>
            </a:r>
            <a:r>
              <a:rPr lang="en-IN" sz="1800" b="1" i="1" dirty="0"/>
              <a:t>i</a:t>
            </a:r>
            <a:r>
              <a:rPr lang="en-IN" sz="2400" i="1" dirty="0" smtClean="0"/>
              <a:t> </a:t>
            </a:r>
            <a:r>
              <a:rPr lang="en-IN" sz="2400" b="1" i="1" dirty="0"/>
              <a:t>[i] </a:t>
            </a:r>
            <a:r>
              <a:rPr lang="en-IN" sz="2400" dirty="0"/>
              <a:t>is the local logical clock at process </a:t>
            </a:r>
            <a:r>
              <a:rPr lang="en-IN" sz="2800" b="1" i="1" dirty="0" smtClean="0"/>
              <a:t>P</a:t>
            </a:r>
            <a:r>
              <a:rPr lang="en-IN" sz="1600" b="1" i="1" dirty="0" smtClean="0"/>
              <a:t>i</a:t>
            </a:r>
            <a:r>
              <a:rPr lang="en-IN" sz="2800" i="1" dirty="0" smtClean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 b="1" i="1" dirty="0">
                <a:solidFill>
                  <a:srgbClr val="FFFF00"/>
                </a:solidFill>
              </a:rPr>
              <a:t>VC</a:t>
            </a:r>
            <a:r>
              <a:rPr lang="en-IN" sz="1800" b="1" i="1" dirty="0">
                <a:solidFill>
                  <a:srgbClr val="FFFF00"/>
                </a:solidFill>
              </a:rPr>
              <a:t>i</a:t>
            </a:r>
            <a:r>
              <a:rPr lang="en-IN" sz="2400" b="1" i="1" dirty="0">
                <a:solidFill>
                  <a:srgbClr val="FFFF00"/>
                </a:solidFill>
              </a:rPr>
              <a:t> </a:t>
            </a:r>
            <a:r>
              <a:rPr lang="en-IN" sz="2400" b="1" i="1" dirty="0" smtClean="0">
                <a:solidFill>
                  <a:srgbClr val="FFFF00"/>
                </a:solidFill>
              </a:rPr>
              <a:t>[j] </a:t>
            </a:r>
            <a:r>
              <a:rPr lang="en-IN" sz="2400" b="1" dirty="0" smtClean="0">
                <a:solidFill>
                  <a:srgbClr val="FFFF00"/>
                </a:solidFill>
              </a:rPr>
              <a:t>= </a:t>
            </a:r>
            <a:r>
              <a:rPr lang="en-IN" sz="2400" b="1" i="1" dirty="0" smtClean="0">
                <a:solidFill>
                  <a:srgbClr val="FFFF00"/>
                </a:solidFill>
              </a:rPr>
              <a:t>k, </a:t>
            </a:r>
            <a:r>
              <a:rPr lang="en-IN" dirty="0"/>
              <a:t>then </a:t>
            </a:r>
            <a:r>
              <a:rPr lang="en-IN" sz="2800" b="1" i="1" dirty="0">
                <a:solidFill>
                  <a:prstClr val="white"/>
                </a:solidFill>
              </a:rPr>
              <a:t>P</a:t>
            </a:r>
            <a:r>
              <a:rPr lang="en-IN" sz="1600" b="1" i="1" dirty="0">
                <a:solidFill>
                  <a:prstClr val="white"/>
                </a:solidFill>
              </a:rPr>
              <a:t>i</a:t>
            </a:r>
            <a:r>
              <a:rPr lang="en-IN" sz="2000" i="1" dirty="0" smtClean="0"/>
              <a:t> </a:t>
            </a:r>
            <a:r>
              <a:rPr lang="en-IN" dirty="0"/>
              <a:t>knows that </a:t>
            </a:r>
            <a:r>
              <a:rPr lang="en-IN" sz="2400" b="1" i="1" dirty="0"/>
              <a:t>k</a:t>
            </a:r>
            <a:r>
              <a:rPr lang="en-IN" sz="2000" i="1" dirty="0" smtClean="0"/>
              <a:t> </a:t>
            </a:r>
            <a:r>
              <a:rPr lang="en-IN" dirty="0"/>
              <a:t>events have occurred at </a:t>
            </a:r>
            <a:r>
              <a:rPr lang="en-IN" sz="2800" b="1" i="1" dirty="0" smtClean="0">
                <a:solidFill>
                  <a:prstClr val="white"/>
                </a:solidFill>
              </a:rPr>
              <a:t>P</a:t>
            </a:r>
            <a:r>
              <a:rPr lang="en-IN" sz="1600" b="1" i="1" dirty="0" smtClean="0">
                <a:solidFill>
                  <a:prstClr val="white"/>
                </a:solidFill>
              </a:rPr>
              <a:t>j</a:t>
            </a:r>
            <a:r>
              <a:rPr lang="en-IN" sz="2000" i="1" dirty="0" smtClean="0"/>
              <a:t>. </a:t>
            </a:r>
            <a:r>
              <a:rPr lang="en-IN" dirty="0"/>
              <a:t>It </a:t>
            </a:r>
            <a:r>
              <a:rPr lang="en-IN" dirty="0" smtClean="0"/>
              <a:t>is thus </a:t>
            </a:r>
            <a:r>
              <a:rPr lang="en-IN" sz="2800" b="1" i="1" dirty="0"/>
              <a:t>P</a:t>
            </a:r>
            <a:r>
              <a:rPr lang="en-IN" sz="1600" b="1" i="1" dirty="0"/>
              <a:t>i </a:t>
            </a:r>
            <a:r>
              <a:rPr lang="en-IN" sz="1600" i="1" dirty="0" smtClean="0"/>
              <a:t>‘s </a:t>
            </a:r>
            <a:r>
              <a:rPr lang="en-IN" dirty="0"/>
              <a:t>knowledge of the local time at </a:t>
            </a:r>
            <a:r>
              <a:rPr lang="en-IN" sz="2800" b="1" i="1" dirty="0" smtClean="0">
                <a:solidFill>
                  <a:prstClr val="white"/>
                </a:solidFill>
              </a:rPr>
              <a:t>P</a:t>
            </a:r>
            <a:r>
              <a:rPr lang="en-IN" sz="1600" b="1" i="1" dirty="0" smtClean="0">
                <a:solidFill>
                  <a:prstClr val="white"/>
                </a:solidFill>
              </a:rPr>
              <a:t>j.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2791708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758282"/>
            <a:ext cx="10087866" cy="5731728"/>
          </a:xfrm>
        </p:spPr>
        <p:txBody>
          <a:bodyPr>
            <a:normAutofit lnSpcReduction="10000"/>
          </a:bodyPr>
          <a:lstStyle/>
          <a:p>
            <a:r>
              <a:rPr lang="en-IN" dirty="0"/>
              <a:t>The first property is maintained by </a:t>
            </a:r>
            <a:r>
              <a:rPr lang="en-IN" b="1" dirty="0">
                <a:solidFill>
                  <a:srgbClr val="FFFF00"/>
                </a:solidFill>
              </a:rPr>
              <a:t>incrementing</a:t>
            </a:r>
            <a:r>
              <a:rPr lang="en-IN" dirty="0"/>
              <a:t> </a:t>
            </a:r>
            <a:r>
              <a:rPr lang="en-IN" b="1" i="1" dirty="0">
                <a:solidFill>
                  <a:srgbClr val="FFFF00"/>
                </a:solidFill>
              </a:rPr>
              <a:t>VC</a:t>
            </a:r>
            <a:r>
              <a:rPr lang="en-IN" sz="1800" b="1" i="1" dirty="0">
                <a:solidFill>
                  <a:srgbClr val="FFFF00"/>
                </a:solidFill>
              </a:rPr>
              <a:t>i</a:t>
            </a:r>
            <a:r>
              <a:rPr lang="en-IN" b="1" i="1" dirty="0">
                <a:solidFill>
                  <a:srgbClr val="FFFF00"/>
                </a:solidFill>
              </a:rPr>
              <a:t> [i] </a:t>
            </a:r>
            <a:r>
              <a:rPr lang="en-IN" dirty="0" smtClean="0"/>
              <a:t>at </a:t>
            </a:r>
            <a:r>
              <a:rPr lang="en-IN" dirty="0"/>
              <a:t>the occurrence of </a:t>
            </a:r>
            <a:r>
              <a:rPr lang="en-IN" dirty="0" smtClean="0"/>
              <a:t>each new </a:t>
            </a:r>
            <a:r>
              <a:rPr lang="en-IN" dirty="0"/>
              <a:t>event that happens at process </a:t>
            </a:r>
            <a:r>
              <a:rPr lang="en-IN" i="1" dirty="0"/>
              <a:t>Pi. </a:t>
            </a:r>
            <a:endParaRPr lang="en-IN" i="1" dirty="0" smtClean="0"/>
          </a:p>
          <a:p>
            <a:r>
              <a:rPr lang="en-IN" dirty="0" smtClean="0"/>
              <a:t>The </a:t>
            </a:r>
            <a:r>
              <a:rPr lang="en-IN" dirty="0"/>
              <a:t>second property is maintained </a:t>
            </a:r>
            <a:r>
              <a:rPr lang="en-IN" dirty="0" smtClean="0"/>
              <a:t>by </a:t>
            </a:r>
            <a:r>
              <a:rPr lang="en-IN" b="1" dirty="0">
                <a:solidFill>
                  <a:srgbClr val="FFFF00"/>
                </a:solidFill>
              </a:rPr>
              <a:t>piggybacking vectors along with messages that are sent</a:t>
            </a:r>
            <a:r>
              <a:rPr lang="en-IN" dirty="0"/>
              <a:t>. </a:t>
            </a:r>
            <a:endParaRPr lang="en-IN" dirty="0" smtClean="0"/>
          </a:p>
          <a:p>
            <a:r>
              <a:rPr lang="en-IN" dirty="0" smtClean="0"/>
              <a:t>In </a:t>
            </a:r>
            <a:r>
              <a:rPr lang="en-IN" dirty="0"/>
              <a:t>particular, the </a:t>
            </a:r>
            <a:r>
              <a:rPr lang="en-IN" dirty="0" smtClean="0"/>
              <a:t>following steps </a:t>
            </a:r>
            <a:r>
              <a:rPr lang="en-IN" dirty="0"/>
              <a:t>are </a:t>
            </a:r>
            <a:r>
              <a:rPr lang="en-IN" dirty="0" smtClean="0"/>
              <a:t>performed: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 dirty="0" smtClean="0"/>
              <a:t>Before </a:t>
            </a:r>
            <a:r>
              <a:rPr lang="en-IN" sz="2400" dirty="0"/>
              <a:t>executing an </a:t>
            </a:r>
            <a:r>
              <a:rPr lang="en-IN" sz="2400" dirty="0" smtClean="0"/>
              <a:t>event, </a:t>
            </a:r>
            <a:r>
              <a:rPr lang="pt-BR" sz="2800" b="1" i="1" dirty="0" smtClean="0"/>
              <a:t>P</a:t>
            </a:r>
            <a:r>
              <a:rPr lang="pt-BR" sz="1800" b="1" i="1" dirty="0" smtClean="0"/>
              <a:t>i</a:t>
            </a:r>
            <a:r>
              <a:rPr lang="pt-BR" sz="2400" i="1" dirty="0" smtClean="0"/>
              <a:t> </a:t>
            </a:r>
            <a:r>
              <a:rPr lang="pt-BR" sz="2400" dirty="0"/>
              <a:t>executes</a:t>
            </a:r>
            <a:r>
              <a:rPr lang="pt-BR" sz="3200" dirty="0"/>
              <a:t> </a:t>
            </a:r>
            <a:r>
              <a:rPr lang="en-IN" sz="2400" b="1" i="1" dirty="0">
                <a:solidFill>
                  <a:srgbClr val="FFFF00"/>
                </a:solidFill>
              </a:rPr>
              <a:t>VC</a:t>
            </a:r>
            <a:r>
              <a:rPr lang="en-IN" sz="1800" b="1" i="1" dirty="0">
                <a:solidFill>
                  <a:srgbClr val="FFFF00"/>
                </a:solidFill>
              </a:rPr>
              <a:t>i</a:t>
            </a:r>
            <a:r>
              <a:rPr lang="en-IN" sz="2400" b="1" i="1" dirty="0">
                <a:solidFill>
                  <a:srgbClr val="FFFF00"/>
                </a:solidFill>
              </a:rPr>
              <a:t> [i</a:t>
            </a:r>
            <a:r>
              <a:rPr lang="en-IN" sz="2400" b="1" i="1" dirty="0" smtClean="0">
                <a:solidFill>
                  <a:srgbClr val="FFFF00"/>
                </a:solidFill>
              </a:rPr>
              <a:t>]</a:t>
            </a:r>
            <a:r>
              <a:rPr lang="en-IN" sz="2400" b="1" i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 </a:t>
            </a:r>
            <a:r>
              <a:rPr lang="en-IN" sz="2400" b="1" i="1" dirty="0">
                <a:solidFill>
                  <a:srgbClr val="FFFF00"/>
                </a:solidFill>
              </a:rPr>
              <a:t>VC</a:t>
            </a:r>
            <a:r>
              <a:rPr lang="en-IN" sz="1800" b="1" i="1" dirty="0">
                <a:solidFill>
                  <a:srgbClr val="FFFF00"/>
                </a:solidFill>
              </a:rPr>
              <a:t>i</a:t>
            </a:r>
            <a:r>
              <a:rPr lang="en-IN" sz="2400" b="1" i="1" dirty="0">
                <a:solidFill>
                  <a:srgbClr val="FFFF00"/>
                </a:solidFill>
              </a:rPr>
              <a:t> [i</a:t>
            </a:r>
            <a:r>
              <a:rPr lang="en-IN" sz="2400" b="1" i="1" dirty="0" smtClean="0">
                <a:solidFill>
                  <a:srgbClr val="FFFF00"/>
                </a:solidFill>
              </a:rPr>
              <a:t>]+1.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 dirty="0" smtClean="0"/>
              <a:t>When </a:t>
            </a:r>
            <a:r>
              <a:rPr lang="en-IN" sz="2400" dirty="0"/>
              <a:t>process</a:t>
            </a:r>
            <a:r>
              <a:rPr lang="en-IN" dirty="0"/>
              <a:t> </a:t>
            </a:r>
            <a:r>
              <a:rPr lang="en-IN" sz="2800" b="1" i="1" dirty="0"/>
              <a:t>P</a:t>
            </a:r>
            <a:r>
              <a:rPr lang="en-IN" sz="1800" b="1" i="1" dirty="0"/>
              <a:t>i</a:t>
            </a:r>
            <a:r>
              <a:rPr lang="en-IN" sz="2000" i="1" dirty="0"/>
              <a:t> </a:t>
            </a:r>
            <a:r>
              <a:rPr lang="en-IN" sz="2400" dirty="0"/>
              <a:t>sends a message</a:t>
            </a:r>
            <a:r>
              <a:rPr lang="en-IN" dirty="0"/>
              <a:t> </a:t>
            </a:r>
            <a:r>
              <a:rPr lang="en-IN" sz="2800" b="1" i="1" dirty="0"/>
              <a:t>m</a:t>
            </a:r>
            <a:r>
              <a:rPr lang="en-IN" sz="2000" i="1" dirty="0"/>
              <a:t> </a:t>
            </a:r>
            <a:r>
              <a:rPr lang="en-IN" dirty="0"/>
              <a:t>to </a:t>
            </a:r>
            <a:r>
              <a:rPr lang="en-IN" sz="2800" b="1" i="1" dirty="0"/>
              <a:t>P</a:t>
            </a:r>
            <a:r>
              <a:rPr lang="en-IN" sz="1800" b="1" i="1" dirty="0" smtClean="0"/>
              <a:t>j</a:t>
            </a:r>
            <a:r>
              <a:rPr lang="en-IN" sz="1600" i="1" dirty="0"/>
              <a:t>, </a:t>
            </a:r>
            <a:r>
              <a:rPr lang="en-IN" sz="2400" dirty="0"/>
              <a:t>it sets </a:t>
            </a:r>
            <a:r>
              <a:rPr lang="en-IN" sz="2800" b="1" dirty="0"/>
              <a:t>m</a:t>
            </a:r>
            <a:r>
              <a:rPr lang="en-IN" dirty="0"/>
              <a:t>'s </a:t>
            </a:r>
            <a:r>
              <a:rPr lang="en-IN" sz="2400" dirty="0" smtClean="0"/>
              <a:t>vector timestamp</a:t>
            </a:r>
            <a:r>
              <a:rPr lang="en-IN" dirty="0" smtClean="0"/>
              <a:t> </a:t>
            </a:r>
            <a:r>
              <a:rPr lang="en-IN" sz="2800" b="1" i="1" dirty="0" err="1" smtClean="0">
                <a:solidFill>
                  <a:srgbClr val="FFFF00"/>
                </a:solidFill>
              </a:rPr>
              <a:t>ts</a:t>
            </a:r>
            <a:r>
              <a:rPr lang="en-IN" sz="2800" b="1" i="1" dirty="0" smtClean="0">
                <a:solidFill>
                  <a:srgbClr val="FFFF00"/>
                </a:solidFill>
              </a:rPr>
              <a:t>(m</a:t>
            </a:r>
            <a:r>
              <a:rPr lang="en-IN" sz="2800" b="1" i="1" dirty="0">
                <a:solidFill>
                  <a:srgbClr val="FFFF00"/>
                </a:solidFill>
              </a:rPr>
              <a:t>)</a:t>
            </a:r>
            <a:r>
              <a:rPr lang="en-IN" sz="1800" b="1" i="1" dirty="0">
                <a:solidFill>
                  <a:srgbClr val="FFFF00"/>
                </a:solidFill>
              </a:rPr>
              <a:t> </a:t>
            </a:r>
            <a:r>
              <a:rPr lang="en-IN" sz="2400" b="1" dirty="0">
                <a:solidFill>
                  <a:srgbClr val="FFFF00"/>
                </a:solidFill>
              </a:rPr>
              <a:t>equal to </a:t>
            </a:r>
            <a:r>
              <a:rPr lang="en-IN" sz="2400" b="1" i="1" dirty="0">
                <a:solidFill>
                  <a:srgbClr val="FFFF00"/>
                </a:solidFill>
              </a:rPr>
              <a:t>VC</a:t>
            </a:r>
            <a:r>
              <a:rPr lang="en-IN" sz="1800" b="1" i="1" dirty="0">
                <a:solidFill>
                  <a:srgbClr val="FFFF00"/>
                </a:solidFill>
              </a:rPr>
              <a:t>i</a:t>
            </a:r>
            <a:r>
              <a:rPr lang="en-IN" sz="2000" i="1" dirty="0" smtClean="0"/>
              <a:t> </a:t>
            </a:r>
            <a:r>
              <a:rPr lang="en-IN" sz="2400" b="1" dirty="0">
                <a:solidFill>
                  <a:srgbClr val="FFFF00"/>
                </a:solidFill>
              </a:rPr>
              <a:t>after having executed </a:t>
            </a:r>
            <a:r>
              <a:rPr lang="en-IN" sz="2400" b="1" dirty="0" smtClean="0">
                <a:solidFill>
                  <a:srgbClr val="FFFF00"/>
                </a:solidFill>
              </a:rPr>
              <a:t>the </a:t>
            </a:r>
            <a:r>
              <a:rPr lang="en-IN" sz="2400" b="1" dirty="0">
                <a:solidFill>
                  <a:srgbClr val="FFFF00"/>
                </a:solidFill>
              </a:rPr>
              <a:t>previous </a:t>
            </a:r>
            <a:r>
              <a:rPr lang="en-IN" sz="2400" b="1" dirty="0" smtClean="0">
                <a:solidFill>
                  <a:srgbClr val="FFFF00"/>
                </a:solidFill>
              </a:rPr>
              <a:t>step</a:t>
            </a:r>
            <a:r>
              <a:rPr lang="en-IN" dirty="0" smtClean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 dirty="0" smtClean="0"/>
              <a:t>Upon </a:t>
            </a:r>
            <a:r>
              <a:rPr lang="en-IN" sz="2400" dirty="0"/>
              <a:t>the receipt of a message</a:t>
            </a:r>
            <a:r>
              <a:rPr lang="en-IN" dirty="0"/>
              <a:t> </a:t>
            </a:r>
            <a:r>
              <a:rPr lang="en-IN" sz="2800" b="1" i="1" dirty="0"/>
              <a:t>m</a:t>
            </a:r>
            <a:r>
              <a:rPr lang="en-IN" i="1" dirty="0"/>
              <a:t>, </a:t>
            </a:r>
            <a:r>
              <a:rPr lang="en-IN" sz="2400" dirty="0" smtClean="0"/>
              <a:t>process</a:t>
            </a:r>
            <a:r>
              <a:rPr lang="en-IN" sz="2800" b="1" i="1" dirty="0">
                <a:solidFill>
                  <a:prstClr val="white"/>
                </a:solidFill>
              </a:rPr>
              <a:t> P</a:t>
            </a:r>
            <a:r>
              <a:rPr lang="en-IN" sz="1800" b="1" i="1" dirty="0">
                <a:solidFill>
                  <a:prstClr val="white"/>
                </a:solidFill>
              </a:rPr>
              <a:t>j </a:t>
            </a:r>
            <a:r>
              <a:rPr lang="en-IN" sz="2400" dirty="0" smtClean="0"/>
              <a:t>adjusts </a:t>
            </a:r>
            <a:r>
              <a:rPr lang="en-IN" sz="2400" dirty="0"/>
              <a:t>its own vector </a:t>
            </a:r>
            <a:r>
              <a:rPr lang="en-IN" sz="2400" dirty="0" smtClean="0"/>
              <a:t>by setting</a:t>
            </a:r>
            <a:r>
              <a:rPr lang="en-IN" dirty="0" smtClean="0"/>
              <a:t> </a:t>
            </a:r>
            <a:r>
              <a:rPr lang="en-IN" sz="2400" b="1" i="1" dirty="0" smtClean="0">
                <a:solidFill>
                  <a:srgbClr val="FFFF00"/>
                </a:solidFill>
              </a:rPr>
              <a:t>VC</a:t>
            </a:r>
            <a:r>
              <a:rPr lang="en-IN" sz="1600" b="1" i="1" dirty="0" smtClean="0">
                <a:solidFill>
                  <a:srgbClr val="FFFF00"/>
                </a:solidFill>
              </a:rPr>
              <a:t>j</a:t>
            </a:r>
            <a:r>
              <a:rPr lang="en-IN" sz="2400" b="1" i="1" dirty="0" smtClean="0">
                <a:solidFill>
                  <a:srgbClr val="FFFF00"/>
                </a:solidFill>
              </a:rPr>
              <a:t> </a:t>
            </a:r>
            <a:r>
              <a:rPr lang="en-IN" sz="2400" b="1" i="1" dirty="0">
                <a:solidFill>
                  <a:srgbClr val="FFFF00"/>
                </a:solidFill>
              </a:rPr>
              <a:t>[k] </a:t>
            </a:r>
            <a:r>
              <a:rPr lang="en-IN" sz="2400" b="1" i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</a:t>
            </a:r>
            <a:r>
              <a:rPr lang="en-IN" sz="2400" b="1" i="1" dirty="0" smtClean="0">
                <a:solidFill>
                  <a:srgbClr val="FFFF00"/>
                </a:solidFill>
              </a:rPr>
              <a:t> </a:t>
            </a:r>
            <a:r>
              <a:rPr lang="en-IN" sz="2400" b="1" dirty="0" smtClean="0">
                <a:solidFill>
                  <a:srgbClr val="FFFF00"/>
                </a:solidFill>
              </a:rPr>
              <a:t>max </a:t>
            </a:r>
            <a:r>
              <a:rPr lang="en-IN" sz="2400" b="1" i="1" dirty="0" smtClean="0">
                <a:solidFill>
                  <a:srgbClr val="FFFF00"/>
                </a:solidFill>
              </a:rPr>
              <a:t>{</a:t>
            </a:r>
            <a:r>
              <a:rPr lang="en-IN" sz="2400" b="1" i="1" dirty="0">
                <a:solidFill>
                  <a:srgbClr val="FFFF00"/>
                </a:solidFill>
              </a:rPr>
              <a:t>VC</a:t>
            </a:r>
            <a:r>
              <a:rPr lang="en-IN" sz="1600" b="1" i="1" dirty="0">
                <a:solidFill>
                  <a:srgbClr val="FFFF00"/>
                </a:solidFill>
              </a:rPr>
              <a:t>j</a:t>
            </a:r>
            <a:r>
              <a:rPr lang="en-IN" sz="2400" b="1" i="1" dirty="0">
                <a:solidFill>
                  <a:srgbClr val="FFFF00"/>
                </a:solidFill>
              </a:rPr>
              <a:t> [k], </a:t>
            </a:r>
            <a:r>
              <a:rPr lang="en-IN" sz="2800" b="1" i="1" dirty="0" err="1">
                <a:solidFill>
                  <a:srgbClr val="FFFF00"/>
                </a:solidFill>
              </a:rPr>
              <a:t>ts</a:t>
            </a:r>
            <a:r>
              <a:rPr lang="en-IN" sz="2800" b="1" i="1" dirty="0">
                <a:solidFill>
                  <a:srgbClr val="FFFF00"/>
                </a:solidFill>
              </a:rPr>
              <a:t> (</a:t>
            </a:r>
            <a:r>
              <a:rPr lang="en-IN" sz="2800" b="1" i="1" dirty="0" smtClean="0">
                <a:solidFill>
                  <a:srgbClr val="FFFF00"/>
                </a:solidFill>
              </a:rPr>
              <a:t>m)</a:t>
            </a:r>
            <a:r>
              <a:rPr lang="en-IN" sz="2400" b="1" i="1" dirty="0" smtClean="0">
                <a:solidFill>
                  <a:srgbClr val="FFFF00"/>
                </a:solidFill>
              </a:rPr>
              <a:t>[</a:t>
            </a:r>
            <a:r>
              <a:rPr lang="en-IN" sz="2400" b="1" i="1" dirty="0">
                <a:solidFill>
                  <a:srgbClr val="FFFF00"/>
                </a:solidFill>
              </a:rPr>
              <a:t>k</a:t>
            </a:r>
            <a:r>
              <a:rPr lang="en-IN" sz="2400" b="1" i="1" dirty="0" smtClean="0">
                <a:solidFill>
                  <a:srgbClr val="FFFF00"/>
                </a:solidFill>
              </a:rPr>
              <a:t>] } </a:t>
            </a:r>
            <a:r>
              <a:rPr lang="en-IN" sz="2400" dirty="0"/>
              <a:t>for each </a:t>
            </a:r>
            <a:r>
              <a:rPr lang="en-IN" sz="2400" i="1" dirty="0"/>
              <a:t>k, </a:t>
            </a:r>
            <a:r>
              <a:rPr lang="en-IN" sz="2400" b="1" dirty="0">
                <a:solidFill>
                  <a:srgbClr val="FFFF00"/>
                </a:solidFill>
              </a:rPr>
              <a:t>after which </a:t>
            </a:r>
            <a:r>
              <a:rPr lang="en-IN" sz="2400" b="1" dirty="0" smtClean="0">
                <a:solidFill>
                  <a:srgbClr val="FFFF00"/>
                </a:solidFill>
              </a:rPr>
              <a:t>it executes </a:t>
            </a:r>
            <a:r>
              <a:rPr lang="en-IN" sz="2400" b="1" dirty="0">
                <a:solidFill>
                  <a:srgbClr val="FFFF00"/>
                </a:solidFill>
              </a:rPr>
              <a:t>the first step and delivers the message to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3331751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755223"/>
            <a:ext cx="10266286" cy="5578669"/>
          </a:xfrm>
        </p:spPr>
        <p:txBody>
          <a:bodyPr/>
          <a:lstStyle/>
          <a:p>
            <a:r>
              <a:rPr lang="en-IN" dirty="0"/>
              <a:t>Using vector clocks, it is now possible to ensure that a </a:t>
            </a:r>
            <a:r>
              <a:rPr lang="en-IN" b="1" dirty="0">
                <a:solidFill>
                  <a:srgbClr val="FFFF00"/>
                </a:solidFill>
              </a:rPr>
              <a:t>message is </a:t>
            </a:r>
            <a:r>
              <a:rPr lang="en-IN" b="1" dirty="0" smtClean="0">
                <a:solidFill>
                  <a:srgbClr val="FFFF00"/>
                </a:solidFill>
              </a:rPr>
              <a:t>delivered only </a:t>
            </a:r>
            <a:r>
              <a:rPr lang="en-IN" b="1" dirty="0">
                <a:solidFill>
                  <a:srgbClr val="FFFF00"/>
                </a:solidFill>
              </a:rPr>
              <a:t>if all messages that causally precede it have also been received as well</a:t>
            </a:r>
            <a:r>
              <a:rPr lang="en-IN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550" t="34458" r="43656" b="40842"/>
          <a:stretch/>
        </p:blipFill>
        <p:spPr>
          <a:xfrm>
            <a:off x="2509764" y="2241396"/>
            <a:ext cx="7529581" cy="319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80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518157"/>
            <a:ext cx="9905998" cy="585814"/>
          </a:xfrm>
        </p:spPr>
        <p:txBody>
          <a:bodyPr/>
          <a:lstStyle/>
          <a:p>
            <a:r>
              <a:rPr lang="en-IN" b="1" dirty="0" smtClean="0"/>
              <a:t>ELECTION algorithm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315844"/>
            <a:ext cx="10054412" cy="4895385"/>
          </a:xfrm>
        </p:spPr>
        <p:txBody>
          <a:bodyPr>
            <a:normAutofit/>
          </a:bodyPr>
          <a:lstStyle/>
          <a:p>
            <a:r>
              <a:rPr lang="en-IN" dirty="0"/>
              <a:t>Many distributed algorithms require </a:t>
            </a:r>
            <a:r>
              <a:rPr lang="en-IN" b="1" dirty="0" smtClean="0">
                <a:solidFill>
                  <a:srgbClr val="FFFF00"/>
                </a:solidFill>
              </a:rPr>
              <a:t>any one </a:t>
            </a:r>
            <a:r>
              <a:rPr lang="en-IN" b="1" dirty="0">
                <a:solidFill>
                  <a:srgbClr val="FFFF00"/>
                </a:solidFill>
              </a:rPr>
              <a:t>process to act as coordinator</a:t>
            </a:r>
            <a:r>
              <a:rPr lang="en-IN" dirty="0"/>
              <a:t>, </a:t>
            </a:r>
            <a:r>
              <a:rPr lang="en-IN" b="1" dirty="0" smtClean="0">
                <a:solidFill>
                  <a:srgbClr val="FFFF00"/>
                </a:solidFill>
              </a:rPr>
              <a:t>initiator</a:t>
            </a:r>
            <a:r>
              <a:rPr lang="en-IN" dirty="0" smtClean="0"/>
              <a:t>, or </a:t>
            </a:r>
            <a:r>
              <a:rPr lang="en-IN" dirty="0"/>
              <a:t>otherwise perform some special role. In general, it does not matter </a:t>
            </a:r>
            <a:r>
              <a:rPr lang="en-IN" dirty="0" smtClean="0"/>
              <a:t>which process </a:t>
            </a:r>
            <a:r>
              <a:rPr lang="en-IN" dirty="0"/>
              <a:t>takes on this special responsibility, but one of them has to do it</a:t>
            </a:r>
            <a:r>
              <a:rPr lang="en-IN" dirty="0" smtClean="0"/>
              <a:t>.</a:t>
            </a:r>
          </a:p>
          <a:p>
            <a:r>
              <a:rPr lang="en-IN" dirty="0"/>
              <a:t>If all processes are exactly the same, with no distinguishing </a:t>
            </a:r>
            <a:r>
              <a:rPr lang="en-IN" dirty="0" smtClean="0"/>
              <a:t>characteristics, there </a:t>
            </a:r>
            <a:r>
              <a:rPr lang="en-IN" dirty="0"/>
              <a:t>is no way to select one of them to be </a:t>
            </a:r>
            <a:r>
              <a:rPr lang="en-IN" dirty="0" smtClean="0"/>
              <a:t>special. Consequently</a:t>
            </a:r>
            <a:r>
              <a:rPr lang="en-IN" dirty="0"/>
              <a:t>, we will </a:t>
            </a:r>
            <a:r>
              <a:rPr lang="en-IN" dirty="0" smtClean="0"/>
              <a:t>assume that </a:t>
            </a:r>
            <a:r>
              <a:rPr lang="en-IN" b="1" dirty="0">
                <a:solidFill>
                  <a:srgbClr val="FFFF00"/>
                </a:solidFill>
              </a:rPr>
              <a:t>each process has a unique </a:t>
            </a:r>
            <a:r>
              <a:rPr lang="en-IN" b="1" dirty="0" smtClean="0">
                <a:solidFill>
                  <a:srgbClr val="FFFF00"/>
                </a:solidFill>
              </a:rPr>
              <a:t>process number</a:t>
            </a:r>
            <a:r>
              <a:rPr lang="en-IN" dirty="0" smtClean="0"/>
              <a:t>. </a:t>
            </a:r>
          </a:p>
          <a:p>
            <a:r>
              <a:rPr lang="en-IN" dirty="0" smtClean="0"/>
              <a:t>In </a:t>
            </a:r>
            <a:r>
              <a:rPr lang="en-IN" dirty="0"/>
              <a:t>general, election </a:t>
            </a:r>
            <a:r>
              <a:rPr lang="en-IN" dirty="0" smtClean="0"/>
              <a:t>algorithms attempt </a:t>
            </a:r>
            <a:r>
              <a:rPr lang="en-IN" b="1" dirty="0">
                <a:solidFill>
                  <a:srgbClr val="FFFF00"/>
                </a:solidFill>
              </a:rPr>
              <a:t>to locate the process with the highest process number and designate it </a:t>
            </a:r>
            <a:r>
              <a:rPr lang="en-IN" b="1" dirty="0" smtClean="0">
                <a:solidFill>
                  <a:srgbClr val="FFFF00"/>
                </a:solidFill>
              </a:rPr>
              <a:t>as coordinator</a:t>
            </a:r>
            <a:r>
              <a:rPr lang="en-IN" dirty="0" smtClean="0"/>
              <a:t>.</a:t>
            </a:r>
          </a:p>
          <a:p>
            <a:r>
              <a:rPr lang="en-IN" dirty="0" smtClean="0"/>
              <a:t> </a:t>
            </a:r>
            <a:r>
              <a:rPr lang="en-IN" dirty="0"/>
              <a:t>The algorithms differ in the way they do the location</a:t>
            </a:r>
          </a:p>
        </p:txBody>
      </p:sp>
    </p:spTree>
    <p:extLst>
      <p:ext uri="{BB962C8B-B14F-4D97-AF65-F5344CB8AC3E}">
        <p14:creationId xmlns:p14="http://schemas.microsoft.com/office/powerpoint/2010/main" val="3549610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0622" y="1717287"/>
            <a:ext cx="10009808" cy="3557239"/>
          </a:xfrm>
        </p:spPr>
        <p:txBody>
          <a:bodyPr>
            <a:normAutofit/>
          </a:bodyPr>
          <a:lstStyle/>
          <a:p>
            <a:r>
              <a:rPr lang="en-IN" dirty="0"/>
              <a:t>Furthermore, we also assume that </a:t>
            </a:r>
            <a:r>
              <a:rPr lang="en-IN" b="1" dirty="0">
                <a:solidFill>
                  <a:srgbClr val="FFFF00"/>
                </a:solidFill>
              </a:rPr>
              <a:t>every process knows the process number </a:t>
            </a:r>
            <a:r>
              <a:rPr lang="en-IN" b="1" dirty="0" smtClean="0">
                <a:solidFill>
                  <a:srgbClr val="FFFF00"/>
                </a:solidFill>
              </a:rPr>
              <a:t>of every </a:t>
            </a:r>
            <a:r>
              <a:rPr lang="en-IN" b="1" dirty="0">
                <a:solidFill>
                  <a:srgbClr val="FFFF00"/>
                </a:solidFill>
              </a:rPr>
              <a:t>other process</a:t>
            </a:r>
            <a:r>
              <a:rPr lang="en-IN" dirty="0"/>
              <a:t>. </a:t>
            </a:r>
            <a:endParaRPr lang="en-IN" dirty="0" smtClean="0"/>
          </a:p>
          <a:p>
            <a:r>
              <a:rPr lang="en-IN" dirty="0" smtClean="0"/>
              <a:t>What </a:t>
            </a:r>
            <a:r>
              <a:rPr lang="en-IN" dirty="0"/>
              <a:t>the </a:t>
            </a:r>
            <a:r>
              <a:rPr lang="en-IN" b="1" dirty="0">
                <a:solidFill>
                  <a:srgbClr val="FFFF00"/>
                </a:solidFill>
              </a:rPr>
              <a:t>processes do not know </a:t>
            </a:r>
            <a:r>
              <a:rPr lang="en-IN" dirty="0"/>
              <a:t>is which ones </a:t>
            </a:r>
            <a:r>
              <a:rPr lang="en-IN" dirty="0" smtClean="0"/>
              <a:t>are </a:t>
            </a:r>
            <a:r>
              <a:rPr lang="en-IN" b="1" dirty="0">
                <a:solidFill>
                  <a:srgbClr val="FFFF00"/>
                </a:solidFill>
              </a:rPr>
              <a:t>c</a:t>
            </a:r>
            <a:r>
              <a:rPr lang="en-IN" b="1" dirty="0" smtClean="0">
                <a:solidFill>
                  <a:srgbClr val="FFFF00"/>
                </a:solidFill>
              </a:rPr>
              <a:t>urrently up </a:t>
            </a:r>
            <a:r>
              <a:rPr lang="en-IN" b="1" dirty="0">
                <a:solidFill>
                  <a:srgbClr val="FFFF00"/>
                </a:solidFill>
              </a:rPr>
              <a:t>and which ones are currently down.</a:t>
            </a:r>
            <a:r>
              <a:rPr lang="en-IN" dirty="0"/>
              <a:t> </a:t>
            </a:r>
            <a:endParaRPr lang="en-IN" dirty="0" smtClean="0"/>
          </a:p>
          <a:p>
            <a:r>
              <a:rPr lang="en-IN" dirty="0" smtClean="0"/>
              <a:t>The </a:t>
            </a:r>
            <a:r>
              <a:rPr lang="en-IN" dirty="0"/>
              <a:t>goal of an election algorithm is </a:t>
            </a:r>
            <a:r>
              <a:rPr lang="en-IN" b="1" dirty="0">
                <a:solidFill>
                  <a:srgbClr val="FFFF00"/>
                </a:solidFill>
              </a:rPr>
              <a:t>to </a:t>
            </a:r>
            <a:r>
              <a:rPr lang="en-IN" b="1" dirty="0" smtClean="0">
                <a:solidFill>
                  <a:srgbClr val="FFFF00"/>
                </a:solidFill>
              </a:rPr>
              <a:t>ensure that </a:t>
            </a:r>
            <a:r>
              <a:rPr lang="en-IN" b="1" dirty="0">
                <a:solidFill>
                  <a:srgbClr val="FFFF00"/>
                </a:solidFill>
              </a:rPr>
              <a:t>when an election starts, it concludes with all processes agreeing on </a:t>
            </a:r>
            <a:r>
              <a:rPr lang="en-IN" b="1" dirty="0" smtClean="0">
                <a:solidFill>
                  <a:srgbClr val="FFFF00"/>
                </a:solidFill>
              </a:rPr>
              <a:t>who the </a:t>
            </a:r>
            <a:r>
              <a:rPr lang="en-IN" b="1" dirty="0">
                <a:solidFill>
                  <a:srgbClr val="FFFF00"/>
                </a:solidFill>
              </a:rPr>
              <a:t>new coordinator is to </a:t>
            </a:r>
            <a:r>
              <a:rPr lang="en-IN" b="1" dirty="0" smtClean="0">
                <a:solidFill>
                  <a:srgbClr val="FFFF00"/>
                </a:solidFill>
              </a:rPr>
              <a:t>be.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874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06645"/>
            <a:ext cx="9905998" cy="675023"/>
          </a:xfrm>
        </p:spPr>
        <p:txBody>
          <a:bodyPr/>
          <a:lstStyle/>
          <a:p>
            <a:pPr algn="ctr"/>
            <a:r>
              <a:rPr lang="en-IN" b="1" dirty="0" smtClean="0"/>
              <a:t>Traditional election algorithms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616926"/>
            <a:ext cx="9905999" cy="441588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800" b="1" dirty="0" smtClean="0"/>
              <a:t>BULLY ALGORITHM:</a:t>
            </a:r>
          </a:p>
          <a:p>
            <a:r>
              <a:rPr lang="en-IN" dirty="0"/>
              <a:t>When any process notices that the coordinator is no longer responding </a:t>
            </a:r>
            <a:r>
              <a:rPr lang="en-IN" dirty="0" smtClean="0"/>
              <a:t>to requests</a:t>
            </a:r>
            <a:r>
              <a:rPr lang="en-IN" dirty="0"/>
              <a:t>, it initiates an election. </a:t>
            </a:r>
            <a:endParaRPr lang="en-IN" dirty="0" smtClean="0"/>
          </a:p>
          <a:p>
            <a:r>
              <a:rPr lang="en-IN" dirty="0" smtClean="0"/>
              <a:t>A process </a:t>
            </a:r>
            <a:r>
              <a:rPr lang="en-IN" sz="2800" b="1" i="1" dirty="0"/>
              <a:t>P</a:t>
            </a:r>
            <a:r>
              <a:rPr lang="en-IN" i="1" dirty="0"/>
              <a:t>, </a:t>
            </a:r>
            <a:r>
              <a:rPr lang="en-IN" dirty="0"/>
              <a:t>holds an election as follows</a:t>
            </a:r>
            <a:r>
              <a:rPr lang="en-IN" dirty="0" smtClean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800" b="1" i="1" dirty="0"/>
              <a:t>P</a:t>
            </a:r>
            <a:r>
              <a:rPr lang="en-IN" sz="2400" i="1" dirty="0"/>
              <a:t> </a:t>
            </a:r>
            <a:r>
              <a:rPr lang="en-IN" sz="2400" dirty="0"/>
              <a:t>sends an </a:t>
            </a:r>
            <a:r>
              <a:rPr lang="en-IN" sz="2400" b="1" i="1" dirty="0">
                <a:solidFill>
                  <a:srgbClr val="FFFF00"/>
                </a:solidFill>
              </a:rPr>
              <a:t>ELECTION </a:t>
            </a:r>
            <a:r>
              <a:rPr lang="en-IN" sz="2400" b="1" dirty="0">
                <a:solidFill>
                  <a:srgbClr val="FFFF00"/>
                </a:solidFill>
              </a:rPr>
              <a:t>message</a:t>
            </a:r>
            <a:r>
              <a:rPr lang="en-IN" sz="2400" dirty="0"/>
              <a:t> to all processes with </a:t>
            </a:r>
            <a:r>
              <a:rPr lang="en-IN" sz="2400" b="1" dirty="0">
                <a:solidFill>
                  <a:srgbClr val="FFFF00"/>
                </a:solidFill>
              </a:rPr>
              <a:t>higher </a:t>
            </a:r>
            <a:r>
              <a:rPr lang="en-IN" sz="2400" b="1" dirty="0" smtClean="0">
                <a:solidFill>
                  <a:srgbClr val="FFFF00"/>
                </a:solidFill>
              </a:rPr>
              <a:t>numbers</a:t>
            </a:r>
            <a:r>
              <a:rPr lang="en-IN" sz="2400" dirty="0" smtClean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 b="1" dirty="0" smtClean="0">
                <a:solidFill>
                  <a:srgbClr val="FFFF00"/>
                </a:solidFill>
              </a:rPr>
              <a:t>If </a:t>
            </a:r>
            <a:r>
              <a:rPr lang="en-IN" sz="2400" b="1" dirty="0">
                <a:solidFill>
                  <a:srgbClr val="FFFF00"/>
                </a:solidFill>
              </a:rPr>
              <a:t>no one responds</a:t>
            </a:r>
            <a:r>
              <a:rPr lang="en-IN" sz="2400" dirty="0"/>
              <a:t>, </a:t>
            </a:r>
            <a:r>
              <a:rPr lang="en-IN" sz="2800" b="1" i="1" dirty="0"/>
              <a:t>P</a:t>
            </a:r>
            <a:r>
              <a:rPr lang="en-IN" sz="2400" i="1" dirty="0"/>
              <a:t> </a:t>
            </a:r>
            <a:r>
              <a:rPr lang="en-IN" sz="2400" dirty="0"/>
              <a:t>wins the election and </a:t>
            </a:r>
            <a:r>
              <a:rPr lang="en-IN" sz="2400" b="1" dirty="0">
                <a:solidFill>
                  <a:srgbClr val="FFFF00"/>
                </a:solidFill>
              </a:rPr>
              <a:t>becomes </a:t>
            </a:r>
            <a:r>
              <a:rPr lang="en-IN" sz="2400" b="1" dirty="0" smtClean="0">
                <a:solidFill>
                  <a:srgbClr val="FFFF00"/>
                </a:solidFill>
              </a:rPr>
              <a:t>coordinator</a:t>
            </a:r>
            <a:r>
              <a:rPr lang="en-IN" sz="2400" dirty="0" smtClean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 b="1" dirty="0" smtClean="0">
                <a:solidFill>
                  <a:srgbClr val="FFFF00"/>
                </a:solidFill>
              </a:rPr>
              <a:t>If </a:t>
            </a:r>
            <a:r>
              <a:rPr lang="en-IN" sz="2400" b="1" dirty="0">
                <a:solidFill>
                  <a:srgbClr val="FFFF00"/>
                </a:solidFill>
              </a:rPr>
              <a:t>one of the higher-ups answers</a:t>
            </a:r>
            <a:r>
              <a:rPr lang="en-IN" sz="2400" dirty="0"/>
              <a:t>, it takes </a:t>
            </a:r>
            <a:r>
              <a:rPr lang="en-IN" sz="2400" dirty="0" smtClean="0"/>
              <a:t>over the election process &amp; </a:t>
            </a:r>
            <a:r>
              <a:rPr lang="en-IN" sz="2800" b="1" i="1" dirty="0"/>
              <a:t>P</a:t>
            </a:r>
            <a:r>
              <a:rPr lang="en-IN" sz="2400" i="1" dirty="0"/>
              <a:t>'s </a:t>
            </a:r>
            <a:r>
              <a:rPr lang="en-IN" sz="2400" dirty="0"/>
              <a:t>job is done.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991696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64955"/>
          </a:xfrm>
        </p:spPr>
        <p:txBody>
          <a:bodyPr/>
          <a:lstStyle/>
          <a:p>
            <a:r>
              <a:rPr lang="en-IN" b="1" dirty="0" smtClean="0"/>
              <a:t>Clock Synchronization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761892"/>
            <a:ext cx="9905999" cy="4460487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IN" dirty="0"/>
              <a:t>In a </a:t>
            </a:r>
            <a:r>
              <a:rPr lang="en-IN" b="1" dirty="0">
                <a:solidFill>
                  <a:srgbClr val="FFFF00"/>
                </a:solidFill>
              </a:rPr>
              <a:t>centralized system, time is unambiguous</a:t>
            </a:r>
            <a:r>
              <a:rPr lang="en-IN" dirty="0"/>
              <a:t>. </a:t>
            </a:r>
            <a:endParaRPr lang="en-IN" dirty="0" smtClean="0"/>
          </a:p>
          <a:p>
            <a:pPr algn="just"/>
            <a:r>
              <a:rPr lang="en-IN" dirty="0" smtClean="0"/>
              <a:t>If </a:t>
            </a:r>
            <a:r>
              <a:rPr lang="en-IN" dirty="0"/>
              <a:t>process </a:t>
            </a:r>
            <a:r>
              <a:rPr lang="en-IN" i="1" dirty="0"/>
              <a:t>A </a:t>
            </a:r>
            <a:r>
              <a:rPr lang="en-IN" dirty="0"/>
              <a:t>asks for </a:t>
            </a:r>
            <a:r>
              <a:rPr lang="en-IN" dirty="0" smtClean="0"/>
              <a:t>the time</a:t>
            </a:r>
            <a:r>
              <a:rPr lang="en-IN" dirty="0"/>
              <a:t>,</a:t>
            </a:r>
            <a:r>
              <a:rPr lang="en-IN" dirty="0" smtClean="0"/>
              <a:t> </a:t>
            </a:r>
            <a:r>
              <a:rPr lang="en-IN" dirty="0"/>
              <a:t>and then a little later process </a:t>
            </a:r>
            <a:r>
              <a:rPr lang="en-IN" i="1" dirty="0"/>
              <a:t>B </a:t>
            </a:r>
            <a:r>
              <a:rPr lang="en-IN" dirty="0"/>
              <a:t>asks for the time, the </a:t>
            </a:r>
            <a:r>
              <a:rPr lang="en-IN" b="1" dirty="0">
                <a:solidFill>
                  <a:srgbClr val="FFFF00"/>
                </a:solidFill>
              </a:rPr>
              <a:t>value that </a:t>
            </a:r>
            <a:r>
              <a:rPr lang="en-IN" b="1" i="1" dirty="0">
                <a:solidFill>
                  <a:srgbClr val="FFFF00"/>
                </a:solidFill>
              </a:rPr>
              <a:t>B </a:t>
            </a:r>
            <a:r>
              <a:rPr lang="en-IN" b="1" dirty="0">
                <a:solidFill>
                  <a:srgbClr val="FFFF00"/>
                </a:solidFill>
              </a:rPr>
              <a:t>gets </a:t>
            </a:r>
            <a:r>
              <a:rPr lang="en-IN" b="1" dirty="0" smtClean="0">
                <a:solidFill>
                  <a:srgbClr val="FFFF00"/>
                </a:solidFill>
              </a:rPr>
              <a:t>will be </a:t>
            </a:r>
            <a:r>
              <a:rPr lang="en-IN" b="1" dirty="0">
                <a:solidFill>
                  <a:srgbClr val="FFFF00"/>
                </a:solidFill>
              </a:rPr>
              <a:t>higher than (or possibly equal to) the value </a:t>
            </a:r>
            <a:r>
              <a:rPr lang="en-IN" b="1" i="1" dirty="0">
                <a:solidFill>
                  <a:srgbClr val="FFFF00"/>
                </a:solidFill>
              </a:rPr>
              <a:t>A </a:t>
            </a:r>
            <a:r>
              <a:rPr lang="en-IN" b="1" dirty="0">
                <a:solidFill>
                  <a:srgbClr val="FFFF00"/>
                </a:solidFill>
              </a:rPr>
              <a:t>got. It will certainly not be lower</a:t>
            </a:r>
            <a:r>
              <a:rPr lang="en-IN" b="1" dirty="0" smtClean="0">
                <a:solidFill>
                  <a:srgbClr val="FFFF00"/>
                </a:solidFill>
              </a:rPr>
              <a:t>.</a:t>
            </a:r>
          </a:p>
          <a:p>
            <a:pPr algn="just"/>
            <a:r>
              <a:rPr lang="en-IN" dirty="0"/>
              <a:t>If the </a:t>
            </a:r>
            <a:r>
              <a:rPr lang="en-IN" b="1" dirty="0">
                <a:solidFill>
                  <a:srgbClr val="FFFF00"/>
                </a:solidFill>
              </a:rPr>
              <a:t>source file </a:t>
            </a:r>
            <a:r>
              <a:rPr lang="en-IN" b="1" i="1" dirty="0">
                <a:solidFill>
                  <a:srgbClr val="FFFF00"/>
                </a:solidFill>
              </a:rPr>
              <a:t>input. </a:t>
            </a:r>
            <a:r>
              <a:rPr lang="en-IN" b="1" dirty="0">
                <a:solidFill>
                  <a:srgbClr val="FFFF00"/>
                </a:solidFill>
              </a:rPr>
              <a:t>c </a:t>
            </a:r>
            <a:r>
              <a:rPr lang="en-IN" dirty="0"/>
              <a:t>has </a:t>
            </a:r>
            <a:r>
              <a:rPr lang="en-IN" dirty="0" smtClean="0"/>
              <a:t>time </a:t>
            </a:r>
            <a:r>
              <a:rPr lang="en-IN" b="1" dirty="0" smtClean="0">
                <a:solidFill>
                  <a:srgbClr val="FFFF00"/>
                </a:solidFill>
              </a:rPr>
              <a:t>2151</a:t>
            </a:r>
            <a:r>
              <a:rPr lang="en-IN" dirty="0" smtClean="0"/>
              <a:t> </a:t>
            </a:r>
            <a:r>
              <a:rPr lang="en-IN" dirty="0"/>
              <a:t>and the corresponding </a:t>
            </a:r>
            <a:r>
              <a:rPr lang="en-IN" b="1" dirty="0">
                <a:solidFill>
                  <a:srgbClr val="FFFF00"/>
                </a:solidFill>
              </a:rPr>
              <a:t>object file </a:t>
            </a:r>
            <a:r>
              <a:rPr lang="en-IN" b="1" i="1" dirty="0" err="1">
                <a:solidFill>
                  <a:srgbClr val="FFFF00"/>
                </a:solidFill>
              </a:rPr>
              <a:t>input.o</a:t>
            </a:r>
            <a:r>
              <a:rPr lang="en-IN" i="1" dirty="0"/>
              <a:t> </a:t>
            </a:r>
            <a:r>
              <a:rPr lang="en-IN" dirty="0"/>
              <a:t>has time </a:t>
            </a:r>
            <a:r>
              <a:rPr lang="en-IN" b="1" dirty="0">
                <a:solidFill>
                  <a:srgbClr val="FFFF00"/>
                </a:solidFill>
              </a:rPr>
              <a:t>2150</a:t>
            </a:r>
            <a:r>
              <a:rPr lang="en-IN" dirty="0"/>
              <a:t>, </a:t>
            </a:r>
            <a:r>
              <a:rPr lang="en-IN" i="1" dirty="0" smtClean="0"/>
              <a:t>program </a:t>
            </a:r>
            <a:r>
              <a:rPr lang="en-IN" dirty="0"/>
              <a:t>knows </a:t>
            </a:r>
            <a:r>
              <a:rPr lang="en-IN" dirty="0" smtClean="0"/>
              <a:t>that </a:t>
            </a:r>
            <a:r>
              <a:rPr lang="en-IN" b="1" i="1" dirty="0" err="1" smtClean="0">
                <a:solidFill>
                  <a:srgbClr val="FFFF00"/>
                </a:solidFill>
              </a:rPr>
              <a:t>input.c</a:t>
            </a:r>
            <a:r>
              <a:rPr lang="en-IN" i="1" dirty="0" smtClean="0"/>
              <a:t> </a:t>
            </a:r>
            <a:r>
              <a:rPr lang="en-IN" dirty="0"/>
              <a:t>has been changed since </a:t>
            </a:r>
            <a:r>
              <a:rPr lang="en-IN" b="1" i="1" dirty="0" err="1">
                <a:solidFill>
                  <a:srgbClr val="FFFF00"/>
                </a:solidFill>
              </a:rPr>
              <a:t>input.o</a:t>
            </a:r>
            <a:r>
              <a:rPr lang="en-IN" i="1" dirty="0"/>
              <a:t> </a:t>
            </a:r>
            <a:r>
              <a:rPr lang="en-IN" dirty="0"/>
              <a:t>was created, and thus </a:t>
            </a:r>
            <a:r>
              <a:rPr lang="en-IN" b="1" i="1" dirty="0" err="1">
                <a:solidFill>
                  <a:srgbClr val="FFFF00"/>
                </a:solidFill>
              </a:rPr>
              <a:t>input.c</a:t>
            </a:r>
            <a:r>
              <a:rPr lang="en-IN" b="1" i="1" dirty="0">
                <a:solidFill>
                  <a:srgbClr val="FFFF00"/>
                </a:solidFill>
              </a:rPr>
              <a:t> </a:t>
            </a:r>
            <a:r>
              <a:rPr lang="en-IN" dirty="0"/>
              <a:t>must be recompiled.</a:t>
            </a:r>
          </a:p>
          <a:p>
            <a:pPr algn="just"/>
            <a:r>
              <a:rPr lang="en-IN" dirty="0"/>
              <a:t>On the other hand, if </a:t>
            </a:r>
            <a:r>
              <a:rPr lang="en-IN" b="1" i="1" dirty="0" err="1">
                <a:solidFill>
                  <a:srgbClr val="FFFF00"/>
                </a:solidFill>
              </a:rPr>
              <a:t>output.c</a:t>
            </a:r>
            <a:r>
              <a:rPr lang="en-IN" i="1" dirty="0"/>
              <a:t> </a:t>
            </a:r>
            <a:r>
              <a:rPr lang="en-IN" dirty="0"/>
              <a:t>has time </a:t>
            </a:r>
            <a:r>
              <a:rPr lang="en-IN" b="1" dirty="0">
                <a:solidFill>
                  <a:srgbClr val="FFFF00"/>
                </a:solidFill>
              </a:rPr>
              <a:t>2144</a:t>
            </a:r>
            <a:r>
              <a:rPr lang="en-IN" dirty="0"/>
              <a:t> and </a:t>
            </a:r>
            <a:r>
              <a:rPr lang="en-IN" b="1" i="1" dirty="0" err="1">
                <a:solidFill>
                  <a:srgbClr val="FFFF00"/>
                </a:solidFill>
              </a:rPr>
              <a:t>output.o</a:t>
            </a:r>
            <a:r>
              <a:rPr lang="en-IN" i="1" dirty="0"/>
              <a:t> </a:t>
            </a:r>
            <a:r>
              <a:rPr lang="en-IN" dirty="0"/>
              <a:t>has time </a:t>
            </a:r>
            <a:r>
              <a:rPr lang="en-IN" b="1" dirty="0" smtClean="0">
                <a:solidFill>
                  <a:srgbClr val="FFFF00"/>
                </a:solidFill>
              </a:rPr>
              <a:t>2145, </a:t>
            </a:r>
            <a:r>
              <a:rPr lang="en-IN" dirty="0" smtClean="0"/>
              <a:t>no </a:t>
            </a:r>
            <a:r>
              <a:rPr lang="en-IN" dirty="0"/>
              <a:t>compilation is needed. Thus </a:t>
            </a:r>
            <a:r>
              <a:rPr lang="en-IN" i="1" dirty="0" smtClean="0"/>
              <a:t>program </a:t>
            </a:r>
            <a:r>
              <a:rPr lang="en-IN" dirty="0"/>
              <a:t>goes through all the source files to find </a:t>
            </a:r>
            <a:r>
              <a:rPr lang="en-IN" dirty="0" smtClean="0"/>
              <a:t>out which </a:t>
            </a:r>
            <a:r>
              <a:rPr lang="en-IN" dirty="0"/>
              <a:t>ones need to be recompiled and calls the compiler to recompile them.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75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2563" y="501804"/>
            <a:ext cx="9905999" cy="603281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At any moment, a process can get an </a:t>
            </a:r>
            <a:r>
              <a:rPr lang="en-IN" i="1" dirty="0"/>
              <a:t>ELECTION </a:t>
            </a:r>
            <a:r>
              <a:rPr lang="en-IN" dirty="0"/>
              <a:t>message from one of </a:t>
            </a:r>
            <a:r>
              <a:rPr lang="en-IN" dirty="0" smtClean="0"/>
              <a:t>its lower-numbered </a:t>
            </a:r>
            <a:r>
              <a:rPr lang="en-IN" dirty="0"/>
              <a:t>colleagues. </a:t>
            </a:r>
            <a:endParaRPr lang="en-IN" dirty="0" smtClean="0"/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When </a:t>
            </a:r>
            <a:r>
              <a:rPr lang="en-IN" dirty="0"/>
              <a:t>such a message arrives, the receiver sends </a:t>
            </a:r>
            <a:r>
              <a:rPr lang="en-IN" dirty="0" smtClean="0"/>
              <a:t>an </a:t>
            </a:r>
            <a:r>
              <a:rPr lang="en-IN" b="1" i="1" dirty="0" smtClean="0">
                <a:solidFill>
                  <a:srgbClr val="FFFF00"/>
                </a:solidFill>
              </a:rPr>
              <a:t>OK </a:t>
            </a:r>
            <a:r>
              <a:rPr lang="en-IN" b="1" dirty="0">
                <a:solidFill>
                  <a:srgbClr val="FFFF00"/>
                </a:solidFill>
              </a:rPr>
              <a:t>message </a:t>
            </a:r>
            <a:r>
              <a:rPr lang="en-IN" dirty="0"/>
              <a:t>back to the sender </a:t>
            </a:r>
            <a:r>
              <a:rPr lang="en-IN" b="1" dirty="0">
                <a:solidFill>
                  <a:srgbClr val="FFFF00"/>
                </a:solidFill>
              </a:rPr>
              <a:t>to indicate that he is alive and will take over</a:t>
            </a:r>
            <a:r>
              <a:rPr lang="en-IN" dirty="0"/>
              <a:t>. </a:t>
            </a:r>
            <a:endParaRPr lang="en-IN" dirty="0" smtClean="0"/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The</a:t>
            </a:r>
            <a:r>
              <a:rPr lang="en-IN" dirty="0"/>
              <a:t> </a:t>
            </a:r>
            <a:r>
              <a:rPr lang="en-IN" b="1" dirty="0" smtClean="0">
                <a:solidFill>
                  <a:srgbClr val="FFFF00"/>
                </a:solidFill>
              </a:rPr>
              <a:t>receiver </a:t>
            </a:r>
            <a:r>
              <a:rPr lang="en-IN" b="1" dirty="0">
                <a:solidFill>
                  <a:srgbClr val="FFFF00"/>
                </a:solidFill>
              </a:rPr>
              <a:t>then holds an </a:t>
            </a:r>
            <a:r>
              <a:rPr lang="en-IN" b="1" dirty="0" smtClean="0">
                <a:solidFill>
                  <a:srgbClr val="FFFF00"/>
                </a:solidFill>
              </a:rPr>
              <a:t>election</a:t>
            </a:r>
            <a:r>
              <a:rPr lang="en-IN" dirty="0" smtClean="0"/>
              <a:t>. </a:t>
            </a:r>
            <a:r>
              <a:rPr lang="en-IN" dirty="0"/>
              <a:t>Eventually, </a:t>
            </a:r>
            <a:r>
              <a:rPr lang="en-IN" dirty="0" smtClean="0"/>
              <a:t>all processes </a:t>
            </a:r>
            <a:r>
              <a:rPr lang="en-IN" dirty="0"/>
              <a:t>give up but one, and that one is the </a:t>
            </a:r>
            <a:r>
              <a:rPr lang="en-IN" b="1" dirty="0">
                <a:solidFill>
                  <a:srgbClr val="FFFF00"/>
                </a:solidFill>
              </a:rPr>
              <a:t>new coordinator</a:t>
            </a:r>
            <a:r>
              <a:rPr lang="en-IN" dirty="0"/>
              <a:t>. </a:t>
            </a:r>
            <a:endParaRPr lang="en-IN" dirty="0" smtClean="0"/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It </a:t>
            </a:r>
            <a:r>
              <a:rPr lang="en-IN" dirty="0"/>
              <a:t>announces </a:t>
            </a:r>
            <a:r>
              <a:rPr lang="en-IN" dirty="0" smtClean="0"/>
              <a:t>its victory </a:t>
            </a:r>
            <a:r>
              <a:rPr lang="en-IN" dirty="0"/>
              <a:t>by sending all processes a message telling them that </a:t>
            </a:r>
            <a:r>
              <a:rPr lang="en-IN" b="1" dirty="0">
                <a:solidFill>
                  <a:srgbClr val="FFFF00"/>
                </a:solidFill>
              </a:rPr>
              <a:t>starting </a:t>
            </a:r>
            <a:r>
              <a:rPr lang="en-IN" b="1" dirty="0" smtClean="0">
                <a:solidFill>
                  <a:srgbClr val="FFFF00"/>
                </a:solidFill>
              </a:rPr>
              <a:t>immediately it </a:t>
            </a:r>
            <a:r>
              <a:rPr lang="en-IN" b="1" dirty="0">
                <a:solidFill>
                  <a:srgbClr val="FFFF00"/>
                </a:solidFill>
              </a:rPr>
              <a:t>is the new </a:t>
            </a:r>
            <a:r>
              <a:rPr lang="en-IN" b="1" dirty="0" smtClean="0">
                <a:solidFill>
                  <a:srgbClr val="FFFF00"/>
                </a:solidFill>
              </a:rPr>
              <a:t>coordinator</a:t>
            </a:r>
            <a:r>
              <a:rPr lang="en-IN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If </a:t>
            </a:r>
            <a:r>
              <a:rPr lang="en-IN" dirty="0"/>
              <a:t>a process that was previously </a:t>
            </a:r>
            <a:r>
              <a:rPr lang="en-IN" b="1" dirty="0">
                <a:solidFill>
                  <a:srgbClr val="FFFF00"/>
                </a:solidFill>
              </a:rPr>
              <a:t>down comes back up</a:t>
            </a:r>
            <a:r>
              <a:rPr lang="en-IN" dirty="0"/>
              <a:t>, it </a:t>
            </a:r>
            <a:r>
              <a:rPr lang="en-IN" b="1" dirty="0">
                <a:solidFill>
                  <a:srgbClr val="FFFF00"/>
                </a:solidFill>
              </a:rPr>
              <a:t>holds an election</a:t>
            </a:r>
            <a:r>
              <a:rPr lang="en-IN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If it happens to be the </a:t>
            </a:r>
            <a:r>
              <a:rPr lang="en-IN" b="1" dirty="0">
                <a:solidFill>
                  <a:srgbClr val="FFFF00"/>
                </a:solidFill>
              </a:rPr>
              <a:t>highest-numbered process currently running</a:t>
            </a:r>
            <a:r>
              <a:rPr lang="en-IN" dirty="0"/>
              <a:t>, it will win the election and </a:t>
            </a:r>
            <a:r>
              <a:rPr lang="en-IN" b="1" dirty="0">
                <a:solidFill>
                  <a:srgbClr val="FFFF00"/>
                </a:solidFill>
              </a:rPr>
              <a:t>take over the coordinator's job.</a:t>
            </a:r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9275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028" t="19292" r="38936" b="20256"/>
          <a:stretch/>
        </p:blipFill>
        <p:spPr>
          <a:xfrm>
            <a:off x="2297151" y="364825"/>
            <a:ext cx="7582828" cy="599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74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552"/>
            <a:ext cx="9905998" cy="663872"/>
          </a:xfrm>
        </p:spPr>
        <p:txBody>
          <a:bodyPr>
            <a:normAutofit/>
          </a:bodyPr>
          <a:lstStyle/>
          <a:p>
            <a:r>
              <a:rPr lang="en-IN" dirty="0" smtClean="0"/>
              <a:t>2. Ring algorithm: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338146"/>
            <a:ext cx="9905999" cy="5051503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Unlike some ring </a:t>
            </a:r>
            <a:r>
              <a:rPr lang="en-IN" dirty="0" smtClean="0"/>
              <a:t>algorithms, this </a:t>
            </a:r>
            <a:r>
              <a:rPr lang="en-IN" dirty="0"/>
              <a:t>one </a:t>
            </a:r>
            <a:r>
              <a:rPr lang="en-IN" b="1" dirty="0">
                <a:solidFill>
                  <a:srgbClr val="FFFF00"/>
                </a:solidFill>
              </a:rPr>
              <a:t>does not use a token</a:t>
            </a:r>
            <a:r>
              <a:rPr lang="en-IN" dirty="0"/>
              <a:t>. </a:t>
            </a:r>
            <a:endParaRPr lang="en-IN" dirty="0" smtClean="0"/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We </a:t>
            </a:r>
            <a:r>
              <a:rPr lang="en-IN" dirty="0"/>
              <a:t>assume that the </a:t>
            </a:r>
            <a:r>
              <a:rPr lang="en-IN" b="1" dirty="0">
                <a:solidFill>
                  <a:srgbClr val="FFFF00"/>
                </a:solidFill>
              </a:rPr>
              <a:t>processes are </a:t>
            </a:r>
            <a:r>
              <a:rPr lang="en-IN" b="1" dirty="0" smtClean="0">
                <a:solidFill>
                  <a:srgbClr val="FFFF00"/>
                </a:solidFill>
              </a:rPr>
              <a:t>physically or </a:t>
            </a:r>
            <a:r>
              <a:rPr lang="en-IN" b="1" dirty="0">
                <a:solidFill>
                  <a:srgbClr val="FFFF00"/>
                </a:solidFill>
              </a:rPr>
              <a:t>logically ordered</a:t>
            </a:r>
            <a:r>
              <a:rPr lang="en-IN" dirty="0"/>
              <a:t>, so that each </a:t>
            </a:r>
            <a:r>
              <a:rPr lang="en-IN" b="1" dirty="0">
                <a:solidFill>
                  <a:srgbClr val="FFFF00"/>
                </a:solidFill>
              </a:rPr>
              <a:t>process knows who its successor is</a:t>
            </a:r>
            <a:r>
              <a:rPr lang="en-IN" dirty="0"/>
              <a:t>. </a:t>
            </a:r>
            <a:endParaRPr lang="en-IN" dirty="0" smtClean="0"/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When</a:t>
            </a:r>
            <a:r>
              <a:rPr lang="en-IN" dirty="0"/>
              <a:t> </a:t>
            </a:r>
            <a:r>
              <a:rPr lang="en-IN" dirty="0" smtClean="0"/>
              <a:t>any </a:t>
            </a:r>
            <a:r>
              <a:rPr lang="en-IN" dirty="0"/>
              <a:t>process notices that the coordinator is not functioning, it builds an </a:t>
            </a:r>
            <a:r>
              <a:rPr lang="en-IN" i="1" dirty="0" smtClean="0"/>
              <a:t>ELECTION </a:t>
            </a:r>
            <a:r>
              <a:rPr lang="en-IN" dirty="0" smtClean="0"/>
              <a:t>message </a:t>
            </a:r>
            <a:r>
              <a:rPr lang="en-IN" b="1" dirty="0">
                <a:solidFill>
                  <a:srgbClr val="FFFF00"/>
                </a:solidFill>
              </a:rPr>
              <a:t>containing its own process number </a:t>
            </a:r>
            <a:r>
              <a:rPr lang="en-IN" dirty="0"/>
              <a:t>and sends the message to' </a:t>
            </a:r>
            <a:r>
              <a:rPr lang="en-IN" dirty="0" smtClean="0"/>
              <a:t>its successor</a:t>
            </a:r>
            <a:r>
              <a:rPr lang="en-IN" dirty="0"/>
              <a:t>. </a:t>
            </a:r>
            <a:endParaRPr lang="en-IN" dirty="0" smtClean="0"/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If </a:t>
            </a:r>
            <a:r>
              <a:rPr lang="en-IN" dirty="0"/>
              <a:t>the successor is down, the sender skips over the successor and </a:t>
            </a:r>
            <a:r>
              <a:rPr lang="en-IN" dirty="0" smtClean="0"/>
              <a:t>goes to </a:t>
            </a:r>
            <a:r>
              <a:rPr lang="en-IN" dirty="0"/>
              <a:t>the next member along the </a:t>
            </a:r>
            <a:r>
              <a:rPr lang="en-IN" dirty="0" smtClean="0"/>
              <a:t>ring, </a:t>
            </a:r>
            <a:r>
              <a:rPr lang="en-IN" dirty="0"/>
              <a:t>or the one after that, until a running process </a:t>
            </a:r>
            <a:r>
              <a:rPr lang="en-IN" dirty="0" smtClean="0"/>
              <a:t>is located</a:t>
            </a:r>
            <a:r>
              <a:rPr lang="en-IN" dirty="0"/>
              <a:t>. </a:t>
            </a:r>
            <a:endParaRPr lang="en-IN" dirty="0" smtClean="0"/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At </a:t>
            </a:r>
            <a:r>
              <a:rPr lang="en-IN" dirty="0"/>
              <a:t>each step along the way, </a:t>
            </a:r>
            <a:r>
              <a:rPr lang="en-IN" b="1" dirty="0">
                <a:solidFill>
                  <a:srgbClr val="FFFF00"/>
                </a:solidFill>
              </a:rPr>
              <a:t>the sender adds its own process number </a:t>
            </a:r>
            <a:r>
              <a:rPr lang="en-IN" b="1" dirty="0" smtClean="0">
                <a:solidFill>
                  <a:srgbClr val="FFFF00"/>
                </a:solidFill>
              </a:rPr>
              <a:t>to the </a:t>
            </a:r>
            <a:r>
              <a:rPr lang="en-IN" b="1" dirty="0">
                <a:solidFill>
                  <a:srgbClr val="FFFF00"/>
                </a:solidFill>
              </a:rPr>
              <a:t>list</a:t>
            </a:r>
            <a:r>
              <a:rPr lang="en-IN" dirty="0"/>
              <a:t> in the message effectively making itself a candidate to be elected as coordinator.</a:t>
            </a:r>
          </a:p>
        </p:txBody>
      </p:sp>
    </p:spTree>
    <p:extLst>
      <p:ext uri="{BB962C8B-B14F-4D97-AF65-F5344CB8AC3E}">
        <p14:creationId xmlns:p14="http://schemas.microsoft.com/office/powerpoint/2010/main" val="385287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2564" y="1025910"/>
            <a:ext cx="9905999" cy="534143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n-IN" sz="2200" dirty="0"/>
              <a:t>Eventually, the </a:t>
            </a:r>
            <a:r>
              <a:rPr lang="en-IN" sz="2200" b="1" dirty="0">
                <a:solidFill>
                  <a:srgbClr val="FFFF00"/>
                </a:solidFill>
              </a:rPr>
              <a:t>message gets back to the process that started it all</a:t>
            </a:r>
            <a:r>
              <a:rPr lang="en-IN" sz="2200" dirty="0"/>
              <a:t>. That </a:t>
            </a:r>
            <a:r>
              <a:rPr lang="en-IN" sz="2200" dirty="0" smtClean="0"/>
              <a:t>process recognizes </a:t>
            </a:r>
            <a:r>
              <a:rPr lang="en-IN" sz="2200" dirty="0"/>
              <a:t>this event when it receives an </a:t>
            </a:r>
            <a:r>
              <a:rPr lang="en-IN" sz="2200" b="1" dirty="0">
                <a:solidFill>
                  <a:srgbClr val="FFFF00"/>
                </a:solidFill>
              </a:rPr>
              <a:t>incoming message containing </a:t>
            </a:r>
            <a:r>
              <a:rPr lang="en-IN" sz="2200" b="1" dirty="0" smtClean="0">
                <a:solidFill>
                  <a:srgbClr val="FFFF00"/>
                </a:solidFill>
              </a:rPr>
              <a:t>its own </a:t>
            </a:r>
            <a:r>
              <a:rPr lang="en-IN" sz="2200" b="1" dirty="0">
                <a:solidFill>
                  <a:srgbClr val="FFFF00"/>
                </a:solidFill>
              </a:rPr>
              <a:t>process number</a:t>
            </a:r>
            <a:r>
              <a:rPr lang="en-IN" sz="2200" dirty="0"/>
              <a:t>. </a:t>
            </a:r>
            <a:endParaRPr lang="en-IN" sz="2200" dirty="0" smtClean="0"/>
          </a:p>
          <a:p>
            <a:pPr marL="457200" indent="-457200">
              <a:buFont typeface="+mj-lt"/>
              <a:buAutoNum type="arabicPeriod" startAt="6"/>
            </a:pPr>
            <a:endParaRPr lang="en-IN" sz="2200" dirty="0" smtClean="0"/>
          </a:p>
          <a:p>
            <a:pPr marL="457200" indent="-457200">
              <a:buFont typeface="+mj-lt"/>
              <a:buAutoNum type="arabicPeriod" startAt="6"/>
            </a:pPr>
            <a:r>
              <a:rPr lang="en-IN" sz="2200" dirty="0" smtClean="0"/>
              <a:t>At this point, </a:t>
            </a:r>
            <a:r>
              <a:rPr lang="en-IN" sz="2200" dirty="0"/>
              <a:t>the message type is changed to </a:t>
            </a:r>
            <a:r>
              <a:rPr lang="en-IN" sz="2200" b="1" i="1" dirty="0" smtClean="0">
                <a:solidFill>
                  <a:srgbClr val="FFFF00"/>
                </a:solidFill>
              </a:rPr>
              <a:t>COORDINATOR </a:t>
            </a:r>
            <a:r>
              <a:rPr lang="en-IN" sz="2200" dirty="0" smtClean="0"/>
              <a:t>and </a:t>
            </a:r>
            <a:r>
              <a:rPr lang="en-IN" sz="2200" dirty="0"/>
              <a:t>circulated once again, this time </a:t>
            </a:r>
            <a:r>
              <a:rPr lang="en-IN" sz="2200" b="1" dirty="0">
                <a:solidFill>
                  <a:srgbClr val="FFFF00"/>
                </a:solidFill>
              </a:rPr>
              <a:t>to inform everyone else who the </a:t>
            </a:r>
            <a:r>
              <a:rPr lang="en-IN" sz="2200" b="1" dirty="0" smtClean="0">
                <a:solidFill>
                  <a:srgbClr val="FFFF00"/>
                </a:solidFill>
              </a:rPr>
              <a:t>coordinator is </a:t>
            </a:r>
            <a:r>
              <a:rPr lang="en-IN" sz="2200" dirty="0"/>
              <a:t>(the list member with the highest number) and </a:t>
            </a:r>
            <a:r>
              <a:rPr lang="en-IN" sz="2200" b="1" dirty="0">
                <a:solidFill>
                  <a:srgbClr val="FFFF00"/>
                </a:solidFill>
              </a:rPr>
              <a:t>who the members of </a:t>
            </a:r>
            <a:r>
              <a:rPr lang="en-IN" sz="2200" b="1" dirty="0" smtClean="0">
                <a:solidFill>
                  <a:srgbClr val="FFFF00"/>
                </a:solidFill>
              </a:rPr>
              <a:t>the new </a:t>
            </a:r>
            <a:r>
              <a:rPr lang="en-IN" sz="2200" b="1" dirty="0">
                <a:solidFill>
                  <a:srgbClr val="FFFF00"/>
                </a:solidFill>
              </a:rPr>
              <a:t>ring are</a:t>
            </a:r>
            <a:r>
              <a:rPr lang="en-IN" sz="2200" dirty="0"/>
              <a:t>. </a:t>
            </a:r>
            <a:endParaRPr lang="en-IN" sz="2200" dirty="0" smtClean="0"/>
          </a:p>
          <a:p>
            <a:pPr marL="457200" indent="-457200">
              <a:buFont typeface="+mj-lt"/>
              <a:buAutoNum type="arabicPeriod" startAt="6"/>
            </a:pPr>
            <a:endParaRPr lang="en-IN" sz="2200" dirty="0" smtClean="0"/>
          </a:p>
          <a:p>
            <a:pPr marL="457200" indent="-457200">
              <a:buFont typeface="+mj-lt"/>
              <a:buAutoNum type="arabicPeriod" startAt="6"/>
            </a:pPr>
            <a:r>
              <a:rPr lang="en-IN" sz="2200" dirty="0" smtClean="0"/>
              <a:t>When </a:t>
            </a:r>
            <a:r>
              <a:rPr lang="en-IN" sz="2200" dirty="0"/>
              <a:t>this </a:t>
            </a:r>
            <a:r>
              <a:rPr lang="en-IN" sz="2200" b="1" dirty="0">
                <a:solidFill>
                  <a:srgbClr val="FFFF00"/>
                </a:solidFill>
              </a:rPr>
              <a:t>message has circulated once</a:t>
            </a:r>
            <a:r>
              <a:rPr lang="en-IN" sz="2200" dirty="0"/>
              <a:t>, it is </a:t>
            </a:r>
            <a:r>
              <a:rPr lang="en-IN" sz="2200" b="1" dirty="0">
                <a:solidFill>
                  <a:srgbClr val="FFFF00"/>
                </a:solidFill>
              </a:rPr>
              <a:t>removed and </a:t>
            </a:r>
            <a:r>
              <a:rPr lang="en-IN" sz="2200" b="1" dirty="0" smtClean="0">
                <a:solidFill>
                  <a:srgbClr val="FFFF00"/>
                </a:solidFill>
              </a:rPr>
              <a:t>everyone goes </a:t>
            </a:r>
            <a:r>
              <a:rPr lang="en-IN" sz="2200" b="1" dirty="0">
                <a:solidFill>
                  <a:srgbClr val="FFFF00"/>
                </a:solidFill>
              </a:rPr>
              <a:t>back to work</a:t>
            </a:r>
            <a:r>
              <a:rPr lang="en-IN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5528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4648" y="5523386"/>
            <a:ext cx="4679524" cy="507755"/>
          </a:xfrm>
        </p:spPr>
        <p:txBody>
          <a:bodyPr>
            <a:normAutofit/>
          </a:bodyPr>
          <a:lstStyle/>
          <a:p>
            <a:pPr algn="ctr"/>
            <a:r>
              <a:rPr lang="en-IN" sz="2000" b="1" dirty="0" smtClean="0"/>
              <a:t>Ring based election algorithm</a:t>
            </a:r>
            <a:endParaRPr lang="en-IN" sz="20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123" t="25590" r="36279" b="40091"/>
          <a:stretch/>
        </p:blipFill>
        <p:spPr>
          <a:xfrm>
            <a:off x="1864382" y="935592"/>
            <a:ext cx="8460057" cy="458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28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17797"/>
            <a:ext cx="9905998" cy="585814"/>
          </a:xfrm>
        </p:spPr>
        <p:txBody>
          <a:bodyPr/>
          <a:lstStyle/>
          <a:p>
            <a:r>
              <a:rPr lang="en-IN" b="1" dirty="0" smtClean="0"/>
              <a:t>Mutual exclusion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594625"/>
            <a:ext cx="9905999" cy="3746809"/>
          </a:xfrm>
        </p:spPr>
        <p:txBody>
          <a:bodyPr/>
          <a:lstStyle/>
          <a:p>
            <a:r>
              <a:rPr lang="en-IN" b="1" dirty="0" smtClean="0">
                <a:solidFill>
                  <a:srgbClr val="FFFF00"/>
                </a:solidFill>
              </a:rPr>
              <a:t>Concurrency </a:t>
            </a:r>
            <a:r>
              <a:rPr lang="en-IN" b="1" dirty="0">
                <a:solidFill>
                  <a:srgbClr val="FFFF00"/>
                </a:solidFill>
              </a:rPr>
              <a:t>and </a:t>
            </a:r>
            <a:r>
              <a:rPr lang="en-IN" b="1" dirty="0" smtClean="0">
                <a:solidFill>
                  <a:srgbClr val="FFFF00"/>
                </a:solidFill>
              </a:rPr>
              <a:t>collaboration among </a:t>
            </a:r>
            <a:r>
              <a:rPr lang="en-IN" b="1" dirty="0">
                <a:solidFill>
                  <a:srgbClr val="FFFF00"/>
                </a:solidFill>
              </a:rPr>
              <a:t>multiple </a:t>
            </a:r>
            <a:r>
              <a:rPr lang="en-IN" b="1" dirty="0" smtClean="0">
                <a:solidFill>
                  <a:srgbClr val="FFFF00"/>
                </a:solidFill>
              </a:rPr>
              <a:t>processes</a:t>
            </a:r>
            <a:r>
              <a:rPr lang="en-IN" dirty="0" smtClean="0"/>
              <a:t> is the fundamental of </a:t>
            </a:r>
            <a:r>
              <a:rPr lang="en-IN" dirty="0"/>
              <a:t>distributed </a:t>
            </a:r>
            <a:r>
              <a:rPr lang="en-IN" dirty="0" smtClean="0"/>
              <a:t>systems. </a:t>
            </a:r>
          </a:p>
          <a:p>
            <a:r>
              <a:rPr lang="en-IN" dirty="0" err="1" smtClean="0"/>
              <a:t>i.e</a:t>
            </a:r>
            <a:r>
              <a:rPr lang="en-IN" dirty="0" smtClean="0"/>
              <a:t> Processes </a:t>
            </a:r>
            <a:r>
              <a:rPr lang="en-IN" dirty="0"/>
              <a:t>will </a:t>
            </a:r>
            <a:r>
              <a:rPr lang="en-IN" dirty="0" smtClean="0"/>
              <a:t>need to </a:t>
            </a:r>
            <a:r>
              <a:rPr lang="en-IN" b="1" dirty="0">
                <a:solidFill>
                  <a:srgbClr val="FFFF00"/>
                </a:solidFill>
              </a:rPr>
              <a:t>simultaneously access the same resources</a:t>
            </a:r>
            <a:r>
              <a:rPr lang="en-IN" dirty="0"/>
              <a:t>. </a:t>
            </a:r>
            <a:endParaRPr lang="en-IN" dirty="0" smtClean="0"/>
          </a:p>
          <a:p>
            <a:r>
              <a:rPr lang="en-IN" dirty="0" smtClean="0"/>
              <a:t>This concurrent accesses may </a:t>
            </a:r>
            <a:r>
              <a:rPr lang="en-IN" b="1" dirty="0" smtClean="0">
                <a:solidFill>
                  <a:srgbClr val="FFFF00"/>
                </a:solidFill>
              </a:rPr>
              <a:t>corrupt </a:t>
            </a:r>
            <a:r>
              <a:rPr lang="en-IN" b="1" dirty="0">
                <a:solidFill>
                  <a:srgbClr val="FFFF00"/>
                </a:solidFill>
              </a:rPr>
              <a:t>the resource, or make it </a:t>
            </a:r>
            <a:r>
              <a:rPr lang="en-IN" b="1" dirty="0" smtClean="0">
                <a:solidFill>
                  <a:srgbClr val="FFFF00"/>
                </a:solidFill>
              </a:rPr>
              <a:t>inconsistent.</a:t>
            </a:r>
          </a:p>
          <a:p>
            <a:r>
              <a:rPr lang="en-IN" dirty="0" smtClean="0"/>
              <a:t>Thus, Mutual exclusion is needed to address the concurrency and collaboration problem</a:t>
            </a:r>
            <a:r>
              <a:rPr lang="en-IN" b="1" dirty="0">
                <a:solidFill>
                  <a:srgbClr val="FFFF00"/>
                </a:solidFill>
              </a:rPr>
              <a:t>.</a:t>
            </a:r>
            <a:endParaRPr lang="en-IN" b="1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656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4865" y="978248"/>
            <a:ext cx="9905999" cy="5188375"/>
          </a:xfrm>
        </p:spPr>
        <p:txBody>
          <a:bodyPr>
            <a:normAutofit/>
          </a:bodyPr>
          <a:lstStyle/>
          <a:p>
            <a:r>
              <a:rPr lang="en-IN" b="1" dirty="0"/>
              <a:t>Distributed mutual exclusion algorithms</a:t>
            </a:r>
            <a:r>
              <a:rPr lang="en-IN" dirty="0"/>
              <a:t> can be classified into two </a:t>
            </a:r>
            <a:r>
              <a:rPr lang="en-IN" dirty="0" smtClean="0"/>
              <a:t>different categories.</a:t>
            </a:r>
          </a:p>
          <a:p>
            <a:endParaRPr lang="en-IN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N" sz="2800" b="1" dirty="0" smtClean="0">
                <a:solidFill>
                  <a:srgbClr val="FFFF00"/>
                </a:solidFill>
              </a:rPr>
              <a:t>Token based </a:t>
            </a:r>
            <a:r>
              <a:rPr lang="en-IN" sz="2800" b="1" dirty="0">
                <a:solidFill>
                  <a:srgbClr val="FFFF00"/>
                </a:solidFill>
              </a:rPr>
              <a:t>M</a:t>
            </a:r>
            <a:r>
              <a:rPr lang="en-IN" sz="2800" b="1" dirty="0" smtClean="0">
                <a:solidFill>
                  <a:srgbClr val="FFFF00"/>
                </a:solidFill>
              </a:rPr>
              <a:t>utual </a:t>
            </a:r>
            <a:r>
              <a:rPr lang="en-IN" sz="2800" b="1" dirty="0">
                <a:solidFill>
                  <a:srgbClr val="FFFF00"/>
                </a:solidFill>
              </a:rPr>
              <a:t>E</a:t>
            </a:r>
            <a:r>
              <a:rPr lang="en-IN" sz="2800" b="1" dirty="0" smtClean="0">
                <a:solidFill>
                  <a:srgbClr val="FFFF00"/>
                </a:solidFill>
              </a:rPr>
              <a:t>xclusion Algorithm</a:t>
            </a:r>
          </a:p>
          <a:p>
            <a:pPr lvl="2"/>
            <a:r>
              <a:rPr lang="en-IN" sz="2200" dirty="0"/>
              <a:t>A</a:t>
            </a:r>
            <a:r>
              <a:rPr lang="en-IN" sz="2200" dirty="0" smtClean="0"/>
              <a:t>chieved </a:t>
            </a:r>
            <a:r>
              <a:rPr lang="en-IN" sz="2200" dirty="0"/>
              <a:t>by </a:t>
            </a:r>
            <a:r>
              <a:rPr lang="en-IN" sz="2200" b="1" dirty="0">
                <a:solidFill>
                  <a:srgbClr val="FFFF00"/>
                </a:solidFill>
              </a:rPr>
              <a:t>passing </a:t>
            </a:r>
            <a:r>
              <a:rPr lang="en-IN" sz="2200" b="1" dirty="0" smtClean="0">
                <a:solidFill>
                  <a:srgbClr val="FFFF00"/>
                </a:solidFill>
              </a:rPr>
              <a:t>a special message</a:t>
            </a:r>
            <a:r>
              <a:rPr lang="en-IN" sz="2200" dirty="0" smtClean="0"/>
              <a:t> (</a:t>
            </a:r>
            <a:r>
              <a:rPr lang="en-IN" sz="2200" dirty="0"/>
              <a:t>known as a token</a:t>
            </a:r>
            <a:r>
              <a:rPr lang="en-IN" sz="2200" dirty="0" smtClean="0"/>
              <a:t>) </a:t>
            </a:r>
            <a:r>
              <a:rPr lang="en-IN" sz="2200" dirty="0"/>
              <a:t>between the </a:t>
            </a:r>
            <a:r>
              <a:rPr lang="en-IN" sz="2200" dirty="0" smtClean="0"/>
              <a:t>processes. </a:t>
            </a:r>
            <a:endParaRPr lang="en-IN" sz="3600" b="1" dirty="0" smtClean="0">
              <a:solidFill>
                <a:srgbClr val="FFFF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IN" sz="2800" b="1" dirty="0">
                <a:solidFill>
                  <a:srgbClr val="FFFF00"/>
                </a:solidFill>
              </a:rPr>
              <a:t>Permission based Mutual Exclusion </a:t>
            </a:r>
            <a:r>
              <a:rPr lang="en-IN" sz="2800" b="1" dirty="0" smtClean="0">
                <a:solidFill>
                  <a:srgbClr val="FFFF00"/>
                </a:solidFill>
              </a:rPr>
              <a:t>Algorithm</a:t>
            </a:r>
          </a:p>
          <a:p>
            <a:pPr lvl="2"/>
            <a:r>
              <a:rPr lang="en-IN" sz="2200" dirty="0"/>
              <a:t>A</a:t>
            </a:r>
            <a:r>
              <a:rPr lang="en-IN" sz="2200" dirty="0" smtClean="0"/>
              <a:t> </a:t>
            </a:r>
            <a:r>
              <a:rPr lang="en-IN" sz="2200" dirty="0"/>
              <a:t>process wanting to access the </a:t>
            </a:r>
            <a:r>
              <a:rPr lang="en-IN" sz="2200" dirty="0" smtClean="0"/>
              <a:t>resource </a:t>
            </a:r>
            <a:r>
              <a:rPr lang="en-IN" sz="2200" dirty="0"/>
              <a:t>first </a:t>
            </a:r>
            <a:r>
              <a:rPr lang="en-IN" sz="2200" b="1" dirty="0">
                <a:solidFill>
                  <a:srgbClr val="FFFF00"/>
                </a:solidFill>
              </a:rPr>
              <a:t>requires the permission of other </a:t>
            </a:r>
            <a:r>
              <a:rPr lang="en-IN" sz="2200" b="1" dirty="0" smtClean="0">
                <a:solidFill>
                  <a:srgbClr val="FFFF00"/>
                </a:solidFill>
              </a:rPr>
              <a:t>processes.</a:t>
            </a:r>
            <a:endParaRPr lang="en-IN" sz="2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073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552"/>
            <a:ext cx="9905998" cy="686175"/>
          </a:xfrm>
        </p:spPr>
        <p:txBody>
          <a:bodyPr/>
          <a:lstStyle/>
          <a:p>
            <a:r>
              <a:rPr lang="en-IN" b="1" dirty="0" smtClean="0"/>
              <a:t>Token Based </a:t>
            </a:r>
            <a:r>
              <a:rPr lang="en-IN" b="1" dirty="0"/>
              <a:t>Mutual Exclusion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527717"/>
            <a:ext cx="9905999" cy="4705814"/>
          </a:xfrm>
        </p:spPr>
        <p:txBody>
          <a:bodyPr/>
          <a:lstStyle/>
          <a:p>
            <a:r>
              <a:rPr lang="en-IN" dirty="0"/>
              <a:t>In token-based </a:t>
            </a:r>
            <a:r>
              <a:rPr lang="en-IN" dirty="0" smtClean="0"/>
              <a:t>solutions, </a:t>
            </a:r>
            <a:r>
              <a:rPr lang="en-IN" b="1" dirty="0">
                <a:solidFill>
                  <a:srgbClr val="FFFF00"/>
                </a:solidFill>
              </a:rPr>
              <a:t>mutual exclusion is achieved by passing </a:t>
            </a:r>
            <a:r>
              <a:rPr lang="en-IN" b="1" dirty="0" smtClean="0">
                <a:solidFill>
                  <a:srgbClr val="FFFF00"/>
                </a:solidFill>
              </a:rPr>
              <a:t>a special </a:t>
            </a:r>
            <a:r>
              <a:rPr lang="en-IN" b="1" dirty="0">
                <a:solidFill>
                  <a:srgbClr val="FFFF00"/>
                </a:solidFill>
              </a:rPr>
              <a:t>message</a:t>
            </a:r>
            <a:r>
              <a:rPr lang="en-IN" dirty="0"/>
              <a:t> between the processes, known as a token. </a:t>
            </a:r>
            <a:endParaRPr lang="en-IN" dirty="0" smtClean="0"/>
          </a:p>
          <a:p>
            <a:r>
              <a:rPr lang="en-IN" dirty="0" smtClean="0"/>
              <a:t>There </a:t>
            </a:r>
            <a:r>
              <a:rPr lang="en-IN" dirty="0"/>
              <a:t>is </a:t>
            </a:r>
            <a:r>
              <a:rPr lang="en-IN" b="1" dirty="0">
                <a:solidFill>
                  <a:srgbClr val="FFFF00"/>
                </a:solidFill>
              </a:rPr>
              <a:t>only </a:t>
            </a:r>
            <a:r>
              <a:rPr lang="en-IN" b="1" dirty="0" smtClean="0">
                <a:solidFill>
                  <a:srgbClr val="FFFF00"/>
                </a:solidFill>
              </a:rPr>
              <a:t>one token </a:t>
            </a:r>
            <a:r>
              <a:rPr lang="en-IN" b="1" dirty="0">
                <a:solidFill>
                  <a:srgbClr val="FFFF00"/>
                </a:solidFill>
              </a:rPr>
              <a:t>available</a:t>
            </a:r>
            <a:r>
              <a:rPr lang="en-IN" dirty="0"/>
              <a:t> and who ever has that token is allowed to access the shared resource.</a:t>
            </a:r>
          </a:p>
          <a:p>
            <a:r>
              <a:rPr lang="en-IN" b="1" dirty="0">
                <a:solidFill>
                  <a:srgbClr val="FFFF00"/>
                </a:solidFill>
              </a:rPr>
              <a:t>When finished, the token is passed on </a:t>
            </a:r>
            <a:r>
              <a:rPr lang="en-IN" dirty="0"/>
              <a:t>to a next process. </a:t>
            </a:r>
            <a:endParaRPr lang="en-IN" dirty="0" smtClean="0"/>
          </a:p>
          <a:p>
            <a:r>
              <a:rPr lang="en-IN" dirty="0" smtClean="0"/>
              <a:t>If </a:t>
            </a:r>
            <a:r>
              <a:rPr lang="en-IN" dirty="0"/>
              <a:t>a process </a:t>
            </a:r>
            <a:r>
              <a:rPr lang="en-IN" dirty="0" smtClean="0"/>
              <a:t>having the </a:t>
            </a:r>
            <a:r>
              <a:rPr lang="en-IN" dirty="0"/>
              <a:t>token is not interested in accessing the resource, it simply passes it on</a:t>
            </a:r>
            <a:r>
              <a:rPr lang="en-IN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6278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470" y="1312784"/>
            <a:ext cx="9905999" cy="4318582"/>
          </a:xfrm>
        </p:spPr>
        <p:txBody>
          <a:bodyPr>
            <a:normAutofit/>
          </a:bodyPr>
          <a:lstStyle/>
          <a:p>
            <a:r>
              <a:rPr lang="en-IN" sz="2800" b="1" dirty="0" smtClean="0"/>
              <a:t>Advantages</a:t>
            </a:r>
            <a:r>
              <a:rPr lang="en-IN" dirty="0" smtClean="0"/>
              <a:t>: </a:t>
            </a:r>
          </a:p>
          <a:p>
            <a:pPr lvl="1"/>
            <a:r>
              <a:rPr lang="en-IN" sz="2400" dirty="0" smtClean="0"/>
              <a:t>Token-based </a:t>
            </a:r>
            <a:r>
              <a:rPr lang="en-IN" sz="2400" dirty="0"/>
              <a:t>solutions </a:t>
            </a:r>
            <a:r>
              <a:rPr lang="en-IN" sz="2400" b="1" dirty="0">
                <a:solidFill>
                  <a:srgbClr val="FFFF00"/>
                </a:solidFill>
              </a:rPr>
              <a:t>avoid starvation</a:t>
            </a:r>
            <a:r>
              <a:rPr lang="en-IN" sz="2400" dirty="0"/>
              <a:t>.</a:t>
            </a:r>
          </a:p>
          <a:p>
            <a:pPr lvl="1"/>
            <a:r>
              <a:rPr lang="en-IN" sz="2400" dirty="0"/>
              <a:t>Deadlocks can </a:t>
            </a:r>
            <a:r>
              <a:rPr lang="en-IN" sz="2400" dirty="0" smtClean="0"/>
              <a:t>be </a:t>
            </a:r>
            <a:r>
              <a:rPr lang="en-IN" sz="2400" b="1" dirty="0" smtClean="0">
                <a:solidFill>
                  <a:srgbClr val="FFFF00"/>
                </a:solidFill>
              </a:rPr>
              <a:t>easily </a:t>
            </a:r>
            <a:r>
              <a:rPr lang="en-IN" sz="2400" b="1" dirty="0">
                <a:solidFill>
                  <a:srgbClr val="FFFF00"/>
                </a:solidFill>
              </a:rPr>
              <a:t>avoided</a:t>
            </a:r>
          </a:p>
          <a:p>
            <a:r>
              <a:rPr lang="en-IN" sz="2800" b="1" dirty="0" smtClean="0"/>
              <a:t>Drawbacks:</a:t>
            </a:r>
          </a:p>
          <a:p>
            <a:pPr lvl="1"/>
            <a:r>
              <a:rPr lang="en-IN" sz="2400" dirty="0" smtClean="0"/>
              <a:t>If </a:t>
            </a:r>
            <a:r>
              <a:rPr lang="en-IN" sz="2400" dirty="0"/>
              <a:t>the </a:t>
            </a:r>
            <a:r>
              <a:rPr lang="en-IN" sz="2400" b="1" dirty="0">
                <a:solidFill>
                  <a:srgbClr val="FFFF00"/>
                </a:solidFill>
              </a:rPr>
              <a:t>token </a:t>
            </a:r>
            <a:r>
              <a:rPr lang="en-IN" sz="2400" b="1" dirty="0" smtClean="0">
                <a:solidFill>
                  <a:srgbClr val="FFFF00"/>
                </a:solidFill>
              </a:rPr>
              <a:t>is lost </a:t>
            </a:r>
            <a:r>
              <a:rPr lang="en-IN" sz="2400" dirty="0" smtClean="0"/>
              <a:t>(</a:t>
            </a:r>
            <a:r>
              <a:rPr lang="en-IN" sz="2400" b="1" dirty="0" smtClean="0">
                <a:solidFill>
                  <a:srgbClr val="FFFF00"/>
                </a:solidFill>
              </a:rPr>
              <a:t>process </a:t>
            </a:r>
            <a:r>
              <a:rPr lang="en-IN" sz="2400" b="1" dirty="0">
                <a:solidFill>
                  <a:srgbClr val="FFFF00"/>
                </a:solidFill>
              </a:rPr>
              <a:t>holding </a:t>
            </a:r>
            <a:r>
              <a:rPr lang="en-IN" sz="2400" b="1" dirty="0" smtClean="0">
                <a:solidFill>
                  <a:srgbClr val="FFFF00"/>
                </a:solidFill>
              </a:rPr>
              <a:t>the token crashes</a:t>
            </a:r>
            <a:r>
              <a:rPr lang="en-IN" sz="2400" dirty="0" smtClean="0"/>
              <a:t>), </a:t>
            </a:r>
            <a:r>
              <a:rPr lang="en-IN" sz="2400" dirty="0"/>
              <a:t>an intricate distributed </a:t>
            </a:r>
            <a:r>
              <a:rPr lang="en-IN" sz="2400" dirty="0" smtClean="0"/>
              <a:t>procedure needs </a:t>
            </a:r>
            <a:r>
              <a:rPr lang="en-IN" sz="2400" dirty="0"/>
              <a:t>to be started to </a:t>
            </a:r>
            <a:r>
              <a:rPr lang="en-IN" sz="2400" dirty="0" smtClean="0"/>
              <a:t>create a new token.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2614203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98770"/>
          </a:xfrm>
        </p:spPr>
        <p:txBody>
          <a:bodyPr>
            <a:normAutofit/>
          </a:bodyPr>
          <a:lstStyle/>
          <a:p>
            <a:r>
              <a:rPr lang="en-IN" b="1" dirty="0" smtClean="0"/>
              <a:t>Centralized </a:t>
            </a:r>
            <a:r>
              <a:rPr lang="en-IN" b="1" dirty="0" smtClean="0"/>
              <a:t>algorithm</a:t>
            </a:r>
            <a:r>
              <a:rPr lang="en-IN" dirty="0"/>
              <a:t>	</a:t>
            </a:r>
            <a:br>
              <a:rPr lang="en-IN" dirty="0"/>
            </a:b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550020"/>
            <a:ext cx="9905999" cy="4583151"/>
          </a:xfrm>
        </p:spPr>
        <p:txBody>
          <a:bodyPr>
            <a:normAutofit/>
          </a:bodyPr>
          <a:lstStyle/>
          <a:p>
            <a:r>
              <a:rPr lang="en-IN" b="1" dirty="0" smtClean="0">
                <a:solidFill>
                  <a:srgbClr val="FFFF00"/>
                </a:solidFill>
              </a:rPr>
              <a:t>Simulation of </a:t>
            </a:r>
            <a:r>
              <a:rPr lang="en-IN" b="1" dirty="0">
                <a:solidFill>
                  <a:srgbClr val="FFFF00"/>
                </a:solidFill>
              </a:rPr>
              <a:t>one-processor </a:t>
            </a:r>
            <a:r>
              <a:rPr lang="en-IN" b="1" dirty="0" smtClean="0">
                <a:solidFill>
                  <a:srgbClr val="FFFF00"/>
                </a:solidFill>
              </a:rPr>
              <a:t>system</a:t>
            </a:r>
            <a:r>
              <a:rPr lang="en-IN" dirty="0" smtClean="0"/>
              <a:t> based mutual exclusion. </a:t>
            </a:r>
          </a:p>
          <a:p>
            <a:r>
              <a:rPr lang="en-IN" dirty="0" smtClean="0"/>
              <a:t>One </a:t>
            </a:r>
            <a:r>
              <a:rPr lang="en-IN" dirty="0"/>
              <a:t>process </a:t>
            </a:r>
            <a:r>
              <a:rPr lang="en-IN" dirty="0" smtClean="0"/>
              <a:t>is </a:t>
            </a:r>
            <a:r>
              <a:rPr lang="en-IN" b="1" dirty="0" smtClean="0">
                <a:solidFill>
                  <a:srgbClr val="FFFF00"/>
                </a:solidFill>
              </a:rPr>
              <a:t>elected </a:t>
            </a:r>
            <a:r>
              <a:rPr lang="en-IN" b="1" dirty="0">
                <a:solidFill>
                  <a:srgbClr val="FFFF00"/>
                </a:solidFill>
              </a:rPr>
              <a:t>as the coordinator</a:t>
            </a:r>
            <a:r>
              <a:rPr lang="en-IN" dirty="0"/>
              <a:t>. </a:t>
            </a:r>
            <a:endParaRPr lang="en-IN" dirty="0" smtClean="0"/>
          </a:p>
          <a:p>
            <a:r>
              <a:rPr lang="en-IN" dirty="0" smtClean="0"/>
              <a:t>Whenever </a:t>
            </a:r>
            <a:r>
              <a:rPr lang="en-IN" dirty="0"/>
              <a:t>a process wants to access a shared </a:t>
            </a:r>
            <a:r>
              <a:rPr lang="en-IN" dirty="0" smtClean="0"/>
              <a:t>resource, it </a:t>
            </a:r>
            <a:r>
              <a:rPr lang="en-IN" b="1" dirty="0">
                <a:solidFill>
                  <a:srgbClr val="FFFF00"/>
                </a:solidFill>
              </a:rPr>
              <a:t>sends a request message to the coordinator</a:t>
            </a:r>
            <a:r>
              <a:rPr lang="en-IN" dirty="0"/>
              <a:t> stating which resource it wants to </a:t>
            </a:r>
            <a:r>
              <a:rPr lang="en-IN" dirty="0" smtClean="0"/>
              <a:t>access and </a:t>
            </a:r>
            <a:r>
              <a:rPr lang="en-IN" dirty="0"/>
              <a:t>asking for permission. </a:t>
            </a:r>
            <a:endParaRPr lang="en-IN" dirty="0" smtClean="0"/>
          </a:p>
          <a:p>
            <a:r>
              <a:rPr lang="en-IN" dirty="0" smtClean="0"/>
              <a:t>If </a:t>
            </a:r>
            <a:r>
              <a:rPr lang="en-IN" b="1" dirty="0">
                <a:solidFill>
                  <a:srgbClr val="FFFF00"/>
                </a:solidFill>
              </a:rPr>
              <a:t>no other process is currently accessing that </a:t>
            </a:r>
            <a:r>
              <a:rPr lang="en-IN" b="1" dirty="0" smtClean="0">
                <a:solidFill>
                  <a:srgbClr val="FFFF00"/>
                </a:solidFill>
              </a:rPr>
              <a:t>resource</a:t>
            </a:r>
            <a:r>
              <a:rPr lang="en-IN" dirty="0" smtClean="0"/>
              <a:t>, the </a:t>
            </a:r>
            <a:r>
              <a:rPr lang="en-IN" dirty="0"/>
              <a:t>coordinator sends back a reply granting </a:t>
            </a:r>
            <a:r>
              <a:rPr lang="en-IN" dirty="0" smtClean="0"/>
              <a:t>permission.</a:t>
            </a:r>
          </a:p>
          <a:p>
            <a:r>
              <a:rPr lang="en-IN" b="1" dirty="0">
                <a:solidFill>
                  <a:srgbClr val="FFFF00"/>
                </a:solidFill>
              </a:rPr>
              <a:t>M</a:t>
            </a:r>
            <a:r>
              <a:rPr lang="en-IN" b="1" dirty="0" smtClean="0">
                <a:solidFill>
                  <a:srgbClr val="FFFF00"/>
                </a:solidFill>
              </a:rPr>
              <a:t>ethod </a:t>
            </a:r>
            <a:r>
              <a:rPr lang="en-IN" b="1" dirty="0">
                <a:solidFill>
                  <a:srgbClr val="FFFF00"/>
                </a:solidFill>
              </a:rPr>
              <a:t>used to deny </a:t>
            </a:r>
            <a:r>
              <a:rPr lang="en-IN" b="1" dirty="0" smtClean="0">
                <a:solidFill>
                  <a:srgbClr val="FFFF00"/>
                </a:solidFill>
              </a:rPr>
              <a:t>permission is </a:t>
            </a:r>
            <a:r>
              <a:rPr lang="en-IN" b="1" dirty="0">
                <a:solidFill>
                  <a:srgbClr val="FFFF00"/>
                </a:solidFill>
              </a:rPr>
              <a:t>system </a:t>
            </a:r>
            <a:r>
              <a:rPr lang="en-IN" b="1" dirty="0" smtClean="0">
                <a:solidFill>
                  <a:srgbClr val="FFFF00"/>
                </a:solidFill>
              </a:rPr>
              <a:t>dependent.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367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631371"/>
            <a:ext cx="9905999" cy="5159830"/>
          </a:xfrm>
        </p:spPr>
        <p:txBody>
          <a:bodyPr/>
          <a:lstStyle/>
          <a:p>
            <a:r>
              <a:rPr lang="en-IN" dirty="0"/>
              <a:t>W</a:t>
            </a:r>
            <a:r>
              <a:rPr lang="en-IN" dirty="0" smtClean="0"/>
              <a:t>hat </a:t>
            </a:r>
            <a:r>
              <a:rPr lang="en-IN" dirty="0"/>
              <a:t>w</a:t>
            </a:r>
            <a:r>
              <a:rPr lang="en-IN" dirty="0" smtClean="0"/>
              <a:t>ould </a:t>
            </a:r>
            <a:r>
              <a:rPr lang="en-IN" dirty="0"/>
              <a:t>happen in a distributed system in which there </a:t>
            </a:r>
            <a:r>
              <a:rPr lang="en-IN" dirty="0" smtClean="0"/>
              <a:t>were </a:t>
            </a:r>
            <a:r>
              <a:rPr lang="en-IN" b="1" dirty="0" smtClean="0">
                <a:solidFill>
                  <a:srgbClr val="FFFF00"/>
                </a:solidFill>
              </a:rPr>
              <a:t>no </a:t>
            </a:r>
            <a:r>
              <a:rPr lang="en-IN" b="1" dirty="0">
                <a:solidFill>
                  <a:srgbClr val="FFFF00"/>
                </a:solidFill>
              </a:rPr>
              <a:t>global agreement on </a:t>
            </a:r>
            <a:r>
              <a:rPr lang="en-IN" b="1" dirty="0" smtClean="0">
                <a:solidFill>
                  <a:srgbClr val="FFFF00"/>
                </a:solidFill>
              </a:rPr>
              <a:t>time</a:t>
            </a:r>
            <a:r>
              <a:rPr lang="en-IN" dirty="0" smtClean="0"/>
              <a:t>????</a:t>
            </a:r>
          </a:p>
          <a:p>
            <a:r>
              <a:rPr lang="en-IN" dirty="0" smtClean="0"/>
              <a:t>Suppose </a:t>
            </a:r>
            <a:r>
              <a:rPr lang="en-IN" dirty="0"/>
              <a:t>that </a:t>
            </a:r>
            <a:r>
              <a:rPr lang="en-IN" b="1" i="1" dirty="0" err="1">
                <a:solidFill>
                  <a:srgbClr val="FFFF00"/>
                </a:solidFill>
              </a:rPr>
              <a:t>output.o</a:t>
            </a:r>
            <a:r>
              <a:rPr lang="en-IN" b="1" i="1" dirty="0">
                <a:solidFill>
                  <a:srgbClr val="FFFF00"/>
                </a:solidFill>
              </a:rPr>
              <a:t> </a:t>
            </a:r>
            <a:r>
              <a:rPr lang="en-IN" b="1" dirty="0">
                <a:solidFill>
                  <a:srgbClr val="FFFF00"/>
                </a:solidFill>
              </a:rPr>
              <a:t>has time 2144</a:t>
            </a:r>
            <a:r>
              <a:rPr lang="en-IN" dirty="0"/>
              <a:t> as </a:t>
            </a:r>
            <a:r>
              <a:rPr lang="en-IN" dirty="0" smtClean="0"/>
              <a:t>before, and shortly </a:t>
            </a:r>
            <a:r>
              <a:rPr lang="en-IN" dirty="0"/>
              <a:t>thereafter </a:t>
            </a:r>
            <a:r>
              <a:rPr lang="en-IN" b="1" i="1" dirty="0" err="1">
                <a:solidFill>
                  <a:srgbClr val="FFFF00"/>
                </a:solidFill>
              </a:rPr>
              <a:t>output.c</a:t>
            </a:r>
            <a:r>
              <a:rPr lang="en-IN" b="1" i="1" dirty="0">
                <a:solidFill>
                  <a:srgbClr val="FFFF00"/>
                </a:solidFill>
              </a:rPr>
              <a:t> </a:t>
            </a:r>
            <a:r>
              <a:rPr lang="en-IN" b="1" dirty="0">
                <a:solidFill>
                  <a:srgbClr val="FFFF00"/>
                </a:solidFill>
              </a:rPr>
              <a:t>is modified</a:t>
            </a:r>
            <a:r>
              <a:rPr lang="en-IN" dirty="0"/>
              <a:t> but is assigned time </a:t>
            </a:r>
            <a:r>
              <a:rPr lang="en-IN" b="1" dirty="0">
                <a:solidFill>
                  <a:srgbClr val="FFFF00"/>
                </a:solidFill>
              </a:rPr>
              <a:t>2143</a:t>
            </a:r>
            <a:r>
              <a:rPr lang="en-IN" dirty="0"/>
              <a:t> because the </a:t>
            </a:r>
            <a:r>
              <a:rPr lang="en-IN" dirty="0" smtClean="0"/>
              <a:t>clock on </a:t>
            </a:r>
            <a:r>
              <a:rPr lang="en-IN" dirty="0"/>
              <a:t>its machine is slightly behind, as shown </a:t>
            </a:r>
            <a:r>
              <a:rPr lang="en-IN" dirty="0" smtClean="0"/>
              <a:t>below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6218" t="52583" r="41604" b="30471"/>
          <a:stretch/>
        </p:blipFill>
        <p:spPr>
          <a:xfrm>
            <a:off x="2271208" y="3455103"/>
            <a:ext cx="7646405" cy="297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70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175" t="37869" r="44957" b="43555"/>
          <a:stretch/>
        </p:blipFill>
        <p:spPr>
          <a:xfrm>
            <a:off x="2109081" y="434897"/>
            <a:ext cx="7948359" cy="28770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52293" y="3654026"/>
            <a:ext cx="1069030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If any other process (</a:t>
            </a:r>
            <a:r>
              <a:rPr lang="en-IN" sz="2400" dirty="0" err="1" smtClean="0"/>
              <a:t>Eg</a:t>
            </a:r>
            <a:r>
              <a:rPr lang="en-IN" sz="2400" dirty="0" smtClean="0"/>
              <a:t>: P2) asks </a:t>
            </a:r>
            <a:r>
              <a:rPr lang="en-IN" sz="2400" dirty="0"/>
              <a:t>for permission </a:t>
            </a:r>
            <a:r>
              <a:rPr lang="en-IN" sz="2400" dirty="0" smtClean="0"/>
              <a:t>to access the same resource, the </a:t>
            </a:r>
            <a:r>
              <a:rPr lang="en-IN" sz="2400" b="1" dirty="0" smtClean="0">
                <a:solidFill>
                  <a:srgbClr val="FFFF00"/>
                </a:solidFill>
              </a:rPr>
              <a:t>coordinator cannot </a:t>
            </a:r>
            <a:r>
              <a:rPr lang="en-IN" sz="2400" b="1" dirty="0">
                <a:solidFill>
                  <a:srgbClr val="FFFF00"/>
                </a:solidFill>
              </a:rPr>
              <a:t>grant permission</a:t>
            </a:r>
            <a:r>
              <a:rPr lang="en-IN" sz="2000" dirty="0" smtClean="0">
                <a:latin typeface="TimesNewRomanPSM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The </a:t>
            </a:r>
            <a:r>
              <a:rPr lang="en-IN" sz="2400" b="1" dirty="0" smtClean="0">
                <a:solidFill>
                  <a:srgbClr val="FFFF00"/>
                </a:solidFill>
              </a:rPr>
              <a:t>request is put in Queue.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When </a:t>
            </a:r>
            <a:r>
              <a:rPr lang="en-IN" sz="2400" dirty="0"/>
              <a:t>process 1 is finished with the resource, it </a:t>
            </a:r>
            <a:r>
              <a:rPr lang="en-IN" sz="2400" b="1" dirty="0">
                <a:solidFill>
                  <a:srgbClr val="FFFF00"/>
                </a:solidFill>
              </a:rPr>
              <a:t>sends a message to the </a:t>
            </a:r>
            <a:r>
              <a:rPr lang="en-IN" sz="2400" b="1" dirty="0" smtClean="0">
                <a:solidFill>
                  <a:srgbClr val="FFFF00"/>
                </a:solidFill>
              </a:rPr>
              <a:t>coordinator releasing </a:t>
            </a:r>
            <a:r>
              <a:rPr lang="en-IN" sz="2400" b="1" dirty="0">
                <a:solidFill>
                  <a:srgbClr val="FFFF00"/>
                </a:solidFill>
              </a:rPr>
              <a:t>its exclusive </a:t>
            </a:r>
            <a:r>
              <a:rPr lang="en-IN" sz="2400" b="1" dirty="0" smtClean="0">
                <a:solidFill>
                  <a:srgbClr val="FFFF00"/>
                </a:solidFill>
              </a:rPr>
              <a:t>access.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The coordinator can now grant the access of this resource to the </a:t>
            </a:r>
            <a:r>
              <a:rPr lang="en-IN" sz="2400" b="1" dirty="0" smtClean="0">
                <a:solidFill>
                  <a:srgbClr val="FFFF00"/>
                </a:solidFill>
              </a:rPr>
              <a:t>1</a:t>
            </a:r>
            <a:r>
              <a:rPr lang="en-IN" sz="2400" b="1" baseline="30000" dirty="0" smtClean="0">
                <a:solidFill>
                  <a:srgbClr val="FFFF00"/>
                </a:solidFill>
              </a:rPr>
              <a:t>st</a:t>
            </a:r>
            <a:r>
              <a:rPr lang="en-IN" sz="2400" b="1" dirty="0" smtClean="0">
                <a:solidFill>
                  <a:srgbClr val="FFFF00"/>
                </a:solidFill>
              </a:rPr>
              <a:t> process </a:t>
            </a:r>
            <a:r>
              <a:rPr lang="en-IN" sz="2400" b="1" dirty="0">
                <a:solidFill>
                  <a:srgbClr val="FFFF00"/>
                </a:solidFill>
              </a:rPr>
              <a:t>waiting </a:t>
            </a:r>
            <a:r>
              <a:rPr lang="en-IN" sz="2400" b="1" dirty="0" smtClean="0">
                <a:solidFill>
                  <a:srgbClr val="FFFF00"/>
                </a:solidFill>
              </a:rPr>
              <a:t> in the queue</a:t>
            </a:r>
            <a:r>
              <a:rPr lang="en-IN" sz="2400" dirty="0" smtClean="0"/>
              <a:t>. 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77392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4866" y="666013"/>
            <a:ext cx="9905999" cy="5723635"/>
          </a:xfrm>
        </p:spPr>
        <p:txBody>
          <a:bodyPr>
            <a:normAutofit/>
          </a:bodyPr>
          <a:lstStyle/>
          <a:p>
            <a:r>
              <a:rPr lang="en-IN" b="1" dirty="0" smtClean="0"/>
              <a:t>Advantages</a:t>
            </a:r>
            <a:r>
              <a:rPr lang="en-IN" dirty="0" smtClean="0"/>
              <a:t>: </a:t>
            </a:r>
          </a:p>
          <a:p>
            <a:pPr lvl="1"/>
            <a:r>
              <a:rPr lang="en-IN" sz="2200" dirty="0"/>
              <a:t>Algorithm </a:t>
            </a:r>
            <a:r>
              <a:rPr lang="en-IN" sz="2200" b="1" dirty="0">
                <a:solidFill>
                  <a:srgbClr val="FFFF00"/>
                </a:solidFill>
              </a:rPr>
              <a:t>guarantees mutual exclusion</a:t>
            </a:r>
            <a:r>
              <a:rPr lang="en-IN" sz="2200" dirty="0"/>
              <a:t>.</a:t>
            </a:r>
          </a:p>
          <a:p>
            <a:pPr lvl="1"/>
            <a:r>
              <a:rPr lang="en-IN" sz="2200" b="1" dirty="0">
                <a:solidFill>
                  <a:srgbClr val="FFFF00"/>
                </a:solidFill>
              </a:rPr>
              <a:t>Requests are granted in the order </a:t>
            </a:r>
            <a:r>
              <a:rPr lang="en-IN" sz="2200" dirty="0"/>
              <a:t>in which they are received.</a:t>
            </a:r>
          </a:p>
          <a:p>
            <a:pPr lvl="1"/>
            <a:r>
              <a:rPr lang="en-IN" sz="2200" dirty="0"/>
              <a:t>No process ever waits forever (</a:t>
            </a:r>
            <a:r>
              <a:rPr lang="en-IN" sz="2200" b="1" dirty="0">
                <a:solidFill>
                  <a:srgbClr val="FFFF00"/>
                </a:solidFill>
              </a:rPr>
              <a:t>no starvation</a:t>
            </a:r>
            <a:r>
              <a:rPr lang="en-IN" sz="2200" dirty="0"/>
              <a:t>).</a:t>
            </a:r>
          </a:p>
          <a:p>
            <a:pPr lvl="1"/>
            <a:r>
              <a:rPr lang="en-IN" sz="2200" b="1" dirty="0">
                <a:solidFill>
                  <a:srgbClr val="FFFF00"/>
                </a:solidFill>
              </a:rPr>
              <a:t>Easy</a:t>
            </a:r>
            <a:r>
              <a:rPr lang="en-IN" sz="2200" dirty="0"/>
              <a:t> to implement.</a:t>
            </a:r>
          </a:p>
          <a:p>
            <a:pPr lvl="1"/>
            <a:r>
              <a:rPr lang="en-IN" sz="2200" dirty="0"/>
              <a:t>Requires </a:t>
            </a:r>
            <a:r>
              <a:rPr lang="en-IN" sz="2200" b="1" dirty="0">
                <a:solidFill>
                  <a:srgbClr val="FFFF00"/>
                </a:solidFill>
              </a:rPr>
              <a:t>only three messages</a:t>
            </a:r>
            <a:r>
              <a:rPr lang="en-IN" sz="2200" dirty="0"/>
              <a:t> per use of resource (</a:t>
            </a:r>
            <a:r>
              <a:rPr lang="en-IN" sz="2200" b="1" dirty="0">
                <a:solidFill>
                  <a:srgbClr val="FFFF00"/>
                </a:solidFill>
              </a:rPr>
              <a:t>request, grant, release</a:t>
            </a:r>
            <a:r>
              <a:rPr lang="en-IN" sz="2200" dirty="0" smtClean="0"/>
              <a:t>).</a:t>
            </a:r>
          </a:p>
          <a:p>
            <a:r>
              <a:rPr lang="en-IN" b="1" dirty="0" smtClean="0"/>
              <a:t>Drawbacks:</a:t>
            </a:r>
          </a:p>
          <a:p>
            <a:pPr lvl="1"/>
            <a:r>
              <a:rPr lang="en-IN" sz="2200" dirty="0"/>
              <a:t>C</a:t>
            </a:r>
            <a:r>
              <a:rPr lang="en-IN" sz="2200" dirty="0" smtClean="0"/>
              <a:t>oordinator </a:t>
            </a:r>
            <a:r>
              <a:rPr lang="en-IN" sz="2200" dirty="0"/>
              <a:t>is a </a:t>
            </a:r>
            <a:r>
              <a:rPr lang="en-IN" sz="2200" b="1" dirty="0" smtClean="0">
                <a:solidFill>
                  <a:srgbClr val="FFFF00"/>
                </a:solidFill>
              </a:rPr>
              <a:t>single point </a:t>
            </a:r>
            <a:r>
              <a:rPr lang="en-IN" sz="2200" b="1" dirty="0">
                <a:solidFill>
                  <a:srgbClr val="FFFF00"/>
                </a:solidFill>
              </a:rPr>
              <a:t>of </a:t>
            </a:r>
            <a:r>
              <a:rPr lang="en-IN" sz="2200" b="1" dirty="0" smtClean="0">
                <a:solidFill>
                  <a:srgbClr val="FFFF00"/>
                </a:solidFill>
              </a:rPr>
              <a:t>failure.</a:t>
            </a:r>
          </a:p>
          <a:p>
            <a:pPr lvl="1"/>
            <a:r>
              <a:rPr lang="en-IN" sz="2200" dirty="0"/>
              <a:t>C</a:t>
            </a:r>
            <a:r>
              <a:rPr lang="en-IN" sz="2200" dirty="0" smtClean="0"/>
              <a:t>annot </a:t>
            </a:r>
            <a:r>
              <a:rPr lang="en-IN" sz="2200" dirty="0"/>
              <a:t>distinguish a </a:t>
            </a:r>
            <a:r>
              <a:rPr lang="en-IN" sz="2200" b="1" dirty="0">
                <a:solidFill>
                  <a:srgbClr val="FFFF00"/>
                </a:solidFill>
              </a:rPr>
              <a:t>dead </a:t>
            </a:r>
            <a:r>
              <a:rPr lang="en-IN" sz="2200" b="1" dirty="0" smtClean="0">
                <a:solidFill>
                  <a:srgbClr val="FFFF00"/>
                </a:solidFill>
              </a:rPr>
              <a:t>coordinator from </a:t>
            </a:r>
            <a:r>
              <a:rPr lang="en-IN" sz="2200" b="1" dirty="0">
                <a:solidFill>
                  <a:srgbClr val="FFFF00"/>
                </a:solidFill>
              </a:rPr>
              <a:t>"permission </a:t>
            </a:r>
            <a:r>
              <a:rPr lang="en-IN" sz="2200" b="1" dirty="0" smtClean="0">
                <a:solidFill>
                  <a:srgbClr val="FFFF00"/>
                </a:solidFill>
              </a:rPr>
              <a:t>denied“</a:t>
            </a:r>
          </a:p>
          <a:p>
            <a:pPr lvl="1"/>
            <a:r>
              <a:rPr lang="en-IN" sz="2200" dirty="0"/>
              <a:t>I</a:t>
            </a:r>
            <a:r>
              <a:rPr lang="en-IN" sz="2200" dirty="0" smtClean="0"/>
              <a:t>n </a:t>
            </a:r>
            <a:r>
              <a:rPr lang="en-IN" sz="2200" dirty="0"/>
              <a:t>a large system, a single coordinator can become a </a:t>
            </a:r>
            <a:r>
              <a:rPr lang="en-IN" sz="2200" b="1" dirty="0">
                <a:solidFill>
                  <a:srgbClr val="FFFF00"/>
                </a:solidFill>
              </a:rPr>
              <a:t>performance </a:t>
            </a:r>
            <a:r>
              <a:rPr lang="en-IN" sz="2200" b="1" dirty="0" smtClean="0">
                <a:solidFill>
                  <a:srgbClr val="FFFF00"/>
                </a:solidFill>
              </a:rPr>
              <a:t>bottleneck.</a:t>
            </a:r>
            <a:endParaRPr lang="en-IN" sz="2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7650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19267"/>
          </a:xfrm>
        </p:spPr>
        <p:txBody>
          <a:bodyPr/>
          <a:lstStyle/>
          <a:p>
            <a:r>
              <a:rPr lang="en-IN" b="1" dirty="0" smtClean="0"/>
              <a:t>De-Centralized </a:t>
            </a:r>
            <a:r>
              <a:rPr lang="en-IN" b="1" dirty="0"/>
              <a:t>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561171"/>
            <a:ext cx="9905999" cy="4650058"/>
          </a:xfrm>
        </p:spPr>
        <p:txBody>
          <a:bodyPr>
            <a:normAutofit lnSpcReduction="10000"/>
          </a:bodyPr>
          <a:lstStyle/>
          <a:p>
            <a:r>
              <a:rPr lang="en-IN" b="1" dirty="0">
                <a:solidFill>
                  <a:srgbClr val="FFFF00"/>
                </a:solidFill>
              </a:rPr>
              <a:t>Each resource is assumed to be </a:t>
            </a:r>
            <a:r>
              <a:rPr lang="en-IN" b="1" dirty="0" smtClean="0">
                <a:solidFill>
                  <a:srgbClr val="FFFF00"/>
                </a:solidFill>
              </a:rPr>
              <a:t>replicated ‘</a:t>
            </a:r>
            <a:r>
              <a:rPr lang="en-IN" b="1" i="1" dirty="0" smtClean="0">
                <a:solidFill>
                  <a:srgbClr val="FFFF00"/>
                </a:solidFill>
              </a:rPr>
              <a:t>n’ </a:t>
            </a:r>
            <a:r>
              <a:rPr lang="en-IN" b="1" dirty="0">
                <a:solidFill>
                  <a:srgbClr val="FFFF00"/>
                </a:solidFill>
              </a:rPr>
              <a:t>times</a:t>
            </a:r>
            <a:r>
              <a:rPr lang="en-IN" dirty="0"/>
              <a:t>. </a:t>
            </a:r>
            <a:endParaRPr lang="en-IN" dirty="0" smtClean="0"/>
          </a:p>
          <a:p>
            <a:r>
              <a:rPr lang="en-IN" b="1" dirty="0" smtClean="0">
                <a:solidFill>
                  <a:srgbClr val="FFFF00"/>
                </a:solidFill>
              </a:rPr>
              <a:t>Every </a:t>
            </a:r>
            <a:r>
              <a:rPr lang="en-IN" b="1" dirty="0">
                <a:solidFill>
                  <a:srgbClr val="FFFF00"/>
                </a:solidFill>
              </a:rPr>
              <a:t>replica has its own coordinator</a:t>
            </a:r>
            <a:r>
              <a:rPr lang="en-IN" dirty="0"/>
              <a:t> for controlling the access </a:t>
            </a:r>
            <a:r>
              <a:rPr lang="en-IN" dirty="0" smtClean="0"/>
              <a:t>by concurrent </a:t>
            </a:r>
            <a:r>
              <a:rPr lang="en-IN" dirty="0"/>
              <a:t>processes</a:t>
            </a:r>
            <a:r>
              <a:rPr lang="en-IN" dirty="0" smtClean="0"/>
              <a:t>.</a:t>
            </a:r>
          </a:p>
          <a:p>
            <a:r>
              <a:rPr lang="en-IN" dirty="0"/>
              <a:t>W</a:t>
            </a:r>
            <a:r>
              <a:rPr lang="en-IN" dirty="0" smtClean="0"/>
              <a:t>henever </a:t>
            </a:r>
            <a:r>
              <a:rPr lang="en-IN" dirty="0"/>
              <a:t>a process wants to access the resource, it will </a:t>
            </a:r>
            <a:r>
              <a:rPr lang="en-IN" dirty="0" smtClean="0"/>
              <a:t>simply </a:t>
            </a:r>
            <a:r>
              <a:rPr lang="en-IN" b="1" dirty="0" smtClean="0">
                <a:solidFill>
                  <a:srgbClr val="FFFF00"/>
                </a:solidFill>
              </a:rPr>
              <a:t>need </a:t>
            </a:r>
            <a:r>
              <a:rPr lang="en-IN" b="1" dirty="0">
                <a:solidFill>
                  <a:srgbClr val="FFFF00"/>
                </a:solidFill>
              </a:rPr>
              <a:t>to get a majority vote from </a:t>
            </a:r>
            <a:r>
              <a:rPr lang="en-IN" b="1" i="1" dirty="0" smtClean="0">
                <a:solidFill>
                  <a:srgbClr val="FFFF00"/>
                </a:solidFill>
              </a:rPr>
              <a:t>m &gt; n/2 </a:t>
            </a:r>
            <a:r>
              <a:rPr lang="en-IN" b="1" dirty="0" smtClean="0">
                <a:solidFill>
                  <a:srgbClr val="FFFF00"/>
                </a:solidFill>
              </a:rPr>
              <a:t>coordinators.</a:t>
            </a:r>
          </a:p>
          <a:p>
            <a:r>
              <a:rPr lang="en-IN" dirty="0"/>
              <a:t>Unlike in the </a:t>
            </a:r>
            <a:r>
              <a:rPr lang="en-IN" dirty="0" smtClean="0"/>
              <a:t>centralized scheme, </a:t>
            </a:r>
            <a:r>
              <a:rPr lang="en-IN" b="1" dirty="0" smtClean="0">
                <a:solidFill>
                  <a:srgbClr val="FFFF00"/>
                </a:solidFill>
              </a:rPr>
              <a:t>when </a:t>
            </a:r>
            <a:r>
              <a:rPr lang="en-IN" b="1" dirty="0">
                <a:solidFill>
                  <a:srgbClr val="FFFF00"/>
                </a:solidFill>
              </a:rPr>
              <a:t>a coordinator does not give </a:t>
            </a:r>
            <a:r>
              <a:rPr lang="en-IN" b="1" dirty="0" smtClean="0">
                <a:solidFill>
                  <a:srgbClr val="FFFF00"/>
                </a:solidFill>
              </a:rPr>
              <a:t>permission </a:t>
            </a:r>
            <a:r>
              <a:rPr lang="en-IN" dirty="0" smtClean="0"/>
              <a:t>to </a:t>
            </a:r>
            <a:r>
              <a:rPr lang="en-IN" dirty="0"/>
              <a:t>access a </a:t>
            </a:r>
            <a:r>
              <a:rPr lang="en-IN" dirty="0" smtClean="0"/>
              <a:t>resource, </a:t>
            </a:r>
            <a:r>
              <a:rPr lang="en-IN" b="1" dirty="0" smtClean="0">
                <a:solidFill>
                  <a:srgbClr val="FFFF00"/>
                </a:solidFill>
              </a:rPr>
              <a:t>it </a:t>
            </a:r>
            <a:r>
              <a:rPr lang="en-IN" b="1" dirty="0">
                <a:solidFill>
                  <a:srgbClr val="FFFF00"/>
                </a:solidFill>
              </a:rPr>
              <a:t>will tell the requester</a:t>
            </a:r>
            <a:r>
              <a:rPr lang="en-IN" dirty="0" smtClean="0"/>
              <a:t>.</a:t>
            </a:r>
          </a:p>
          <a:p>
            <a:r>
              <a:rPr lang="en-IN" dirty="0"/>
              <a:t>If permission to access the resource is denied (i.e., a process gets less than </a:t>
            </a:r>
            <a:r>
              <a:rPr lang="en-IN" i="1" dirty="0" smtClean="0"/>
              <a:t>m </a:t>
            </a:r>
            <a:r>
              <a:rPr lang="en-IN" dirty="0" smtClean="0"/>
              <a:t>votes</a:t>
            </a:r>
            <a:r>
              <a:rPr lang="en-IN" dirty="0"/>
              <a:t>), it is assumed that </a:t>
            </a:r>
            <a:r>
              <a:rPr lang="en-IN" b="1" dirty="0">
                <a:solidFill>
                  <a:srgbClr val="FFFF00"/>
                </a:solidFill>
              </a:rPr>
              <a:t>it will back off for a randomly-chosen time, and make </a:t>
            </a:r>
            <a:r>
              <a:rPr lang="en-IN" b="1" dirty="0" smtClean="0">
                <a:solidFill>
                  <a:srgbClr val="FFFF00"/>
                </a:solidFill>
              </a:rPr>
              <a:t>a next </a:t>
            </a:r>
            <a:r>
              <a:rPr lang="en-IN" b="1" dirty="0">
                <a:solidFill>
                  <a:srgbClr val="FFFF00"/>
                </a:solidFill>
              </a:rPr>
              <a:t>attempt </a:t>
            </a:r>
            <a:r>
              <a:rPr lang="en-IN" b="1" dirty="0" smtClean="0">
                <a:solidFill>
                  <a:srgbClr val="FFFF00"/>
                </a:solidFill>
              </a:rPr>
              <a:t>later.</a:t>
            </a:r>
          </a:p>
        </p:txBody>
      </p:sp>
    </p:spTree>
    <p:extLst>
      <p:ext uri="{BB962C8B-B14F-4D97-AF65-F5344CB8AC3E}">
        <p14:creationId xmlns:p14="http://schemas.microsoft.com/office/powerpoint/2010/main" val="520422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936702"/>
            <a:ext cx="9905999" cy="4854499"/>
          </a:xfrm>
        </p:spPr>
        <p:txBody>
          <a:bodyPr/>
          <a:lstStyle/>
          <a:p>
            <a:r>
              <a:rPr lang="en-IN" dirty="0" smtClean="0"/>
              <a:t>This method makes </a:t>
            </a:r>
            <a:r>
              <a:rPr lang="en-IN" dirty="0"/>
              <a:t>the original centralized solution </a:t>
            </a:r>
            <a:r>
              <a:rPr lang="en-IN" b="1" dirty="0">
                <a:solidFill>
                  <a:srgbClr val="FFFF00"/>
                </a:solidFill>
              </a:rPr>
              <a:t>less vulnerable to failures of a single coordinator</a:t>
            </a:r>
            <a:r>
              <a:rPr lang="en-IN" b="1" dirty="0" smtClean="0">
                <a:solidFill>
                  <a:srgbClr val="FFFF00"/>
                </a:solidFill>
              </a:rPr>
              <a:t>.</a:t>
            </a:r>
            <a:endParaRPr lang="en-IN" dirty="0" smtClean="0"/>
          </a:p>
          <a:p>
            <a:r>
              <a:rPr lang="en-IN" dirty="0" smtClean="0"/>
              <a:t>When </a:t>
            </a:r>
            <a:r>
              <a:rPr lang="en-IN" dirty="0"/>
              <a:t>a </a:t>
            </a:r>
            <a:r>
              <a:rPr lang="en-IN" dirty="0" smtClean="0"/>
              <a:t>coordinator crashes</a:t>
            </a:r>
            <a:r>
              <a:rPr lang="en-IN" dirty="0"/>
              <a:t>, </a:t>
            </a:r>
            <a:r>
              <a:rPr lang="en-IN" b="1" dirty="0">
                <a:solidFill>
                  <a:srgbClr val="FFFF00"/>
                </a:solidFill>
              </a:rPr>
              <a:t>it recovers quickly but will have forgotten any vote it gave before </a:t>
            </a:r>
            <a:r>
              <a:rPr lang="en-IN" b="1" dirty="0" smtClean="0">
                <a:solidFill>
                  <a:srgbClr val="FFFF00"/>
                </a:solidFill>
              </a:rPr>
              <a:t>it crashed</a:t>
            </a:r>
            <a:r>
              <a:rPr lang="en-IN" dirty="0" smtClean="0"/>
              <a:t>.</a:t>
            </a:r>
          </a:p>
          <a:p>
            <a:r>
              <a:rPr lang="en-IN" b="1" dirty="0">
                <a:solidFill>
                  <a:srgbClr val="FFFF00"/>
                </a:solidFill>
              </a:rPr>
              <a:t>M</a:t>
            </a:r>
            <a:r>
              <a:rPr lang="en-IN" b="1" dirty="0" smtClean="0">
                <a:solidFill>
                  <a:srgbClr val="FFFF00"/>
                </a:solidFill>
              </a:rPr>
              <a:t>ay </a:t>
            </a:r>
            <a:r>
              <a:rPr lang="en-IN" b="1" dirty="0">
                <a:solidFill>
                  <a:srgbClr val="FFFF00"/>
                </a:solidFill>
              </a:rPr>
              <a:t>incorrectly grant this permission again </a:t>
            </a:r>
            <a:r>
              <a:rPr lang="en-IN" dirty="0"/>
              <a:t>to </a:t>
            </a:r>
            <a:r>
              <a:rPr lang="en-IN" dirty="0" smtClean="0"/>
              <a:t>another process </a:t>
            </a:r>
            <a:r>
              <a:rPr lang="en-IN" dirty="0"/>
              <a:t>after its </a:t>
            </a:r>
            <a:r>
              <a:rPr lang="en-IN" dirty="0" smtClean="0"/>
              <a:t>recovery.</a:t>
            </a:r>
          </a:p>
          <a:p>
            <a:r>
              <a:rPr lang="en-IN" dirty="0"/>
              <a:t>I</a:t>
            </a:r>
            <a:r>
              <a:rPr lang="en-IN" dirty="0" smtClean="0"/>
              <a:t>f too many </a:t>
            </a:r>
            <a:r>
              <a:rPr lang="en-IN" dirty="0"/>
              <a:t>nodes want to </a:t>
            </a:r>
            <a:r>
              <a:rPr lang="en-IN" dirty="0" smtClean="0"/>
              <a:t>access the </a:t>
            </a:r>
            <a:r>
              <a:rPr lang="en-IN" dirty="0"/>
              <a:t>same resource, </a:t>
            </a:r>
            <a:r>
              <a:rPr lang="en-IN" dirty="0" smtClean="0"/>
              <a:t>the </a:t>
            </a:r>
            <a:r>
              <a:rPr lang="en-IN" b="1" dirty="0">
                <a:solidFill>
                  <a:srgbClr val="FFFF00"/>
                </a:solidFill>
              </a:rPr>
              <a:t>utilization </a:t>
            </a:r>
            <a:r>
              <a:rPr lang="en-IN" b="1" dirty="0" smtClean="0">
                <a:solidFill>
                  <a:srgbClr val="FFFF00"/>
                </a:solidFill>
              </a:rPr>
              <a:t>will </a:t>
            </a:r>
            <a:r>
              <a:rPr lang="en-IN" b="1" dirty="0">
                <a:solidFill>
                  <a:srgbClr val="FFFF00"/>
                </a:solidFill>
              </a:rPr>
              <a:t>drop </a:t>
            </a:r>
            <a:r>
              <a:rPr lang="en-IN" b="1" dirty="0" smtClean="0">
                <a:solidFill>
                  <a:srgbClr val="FFFF00"/>
                </a:solidFill>
              </a:rPr>
              <a:t> rapidly</a:t>
            </a:r>
            <a:r>
              <a:rPr lang="en-IN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463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11344"/>
          </a:xfrm>
        </p:spPr>
        <p:txBody>
          <a:bodyPr/>
          <a:lstStyle/>
          <a:p>
            <a:r>
              <a:rPr lang="en-IN" b="1" i="1" dirty="0" err="1" smtClean="0">
                <a:solidFill>
                  <a:srgbClr val="FFFF00"/>
                </a:solidFill>
              </a:rPr>
              <a:t>Maekawa‘s</a:t>
            </a:r>
            <a:r>
              <a:rPr lang="en-IN" b="1" i="1" dirty="0" smtClean="0">
                <a:solidFill>
                  <a:srgbClr val="FFFF00"/>
                </a:solidFill>
              </a:rPr>
              <a:t> Algorithm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1529862"/>
            <a:ext cx="9074007" cy="4810891"/>
          </a:xfrm>
        </p:spPr>
      </p:pic>
    </p:spTree>
    <p:extLst>
      <p:ext uri="{BB962C8B-B14F-4D97-AF65-F5344CB8AC3E}">
        <p14:creationId xmlns:p14="http://schemas.microsoft.com/office/powerpoint/2010/main" val="1337598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87" y="1002323"/>
            <a:ext cx="9274070" cy="4788877"/>
          </a:xfrm>
        </p:spPr>
      </p:pic>
    </p:spTree>
    <p:extLst>
      <p:ext uri="{BB962C8B-B14F-4D97-AF65-F5344CB8AC3E}">
        <p14:creationId xmlns:p14="http://schemas.microsoft.com/office/powerpoint/2010/main" val="561194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38" y="1589824"/>
            <a:ext cx="5662245" cy="41691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728" y="1589824"/>
            <a:ext cx="5934603" cy="416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85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1" y="2007475"/>
            <a:ext cx="6053590" cy="35706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007476"/>
            <a:ext cx="5988770" cy="357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340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987" y="2249487"/>
            <a:ext cx="7812847" cy="353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17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89796"/>
          </a:xfrm>
        </p:spPr>
        <p:txBody>
          <a:bodyPr>
            <a:normAutofit/>
          </a:bodyPr>
          <a:lstStyle/>
          <a:p>
            <a:r>
              <a:rPr lang="en-IN" b="1" dirty="0" smtClean="0"/>
              <a:t>Token ring algorithm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741715"/>
            <a:ext cx="9905999" cy="4419601"/>
          </a:xfrm>
        </p:spPr>
        <p:txBody>
          <a:bodyPr>
            <a:normAutofit/>
          </a:bodyPr>
          <a:lstStyle/>
          <a:p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have a bus </a:t>
            </a:r>
            <a:r>
              <a:rPr lang="en-US" dirty="0" smtClean="0"/>
              <a:t>network </a:t>
            </a:r>
            <a:r>
              <a:rPr lang="en-US" dirty="0"/>
              <a:t>(e.g</a:t>
            </a:r>
            <a:r>
              <a:rPr lang="en-US" dirty="0" smtClean="0"/>
              <a:t>. </a:t>
            </a:r>
            <a:r>
              <a:rPr lang="en-US" dirty="0"/>
              <a:t>Ethernet), with </a:t>
            </a:r>
            <a:r>
              <a:rPr lang="en-US" b="1" dirty="0">
                <a:solidFill>
                  <a:srgbClr val="FFFF00"/>
                </a:solidFill>
              </a:rPr>
              <a:t>no inherent ordering of </a:t>
            </a:r>
            <a:r>
              <a:rPr lang="en-US" b="1" dirty="0" smtClean="0">
                <a:solidFill>
                  <a:srgbClr val="FFFF00"/>
                </a:solidFill>
              </a:rPr>
              <a:t>the processes</a:t>
            </a:r>
            <a:r>
              <a:rPr lang="en-US" dirty="0" smtClean="0"/>
              <a:t>.</a:t>
            </a:r>
          </a:p>
          <a:p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dirty="0">
                <a:solidFill>
                  <a:srgbClr val="FFFF00"/>
                </a:solidFill>
              </a:rPr>
              <a:t>logical ring is constructe</a:t>
            </a:r>
            <a:r>
              <a:rPr lang="en-US" dirty="0"/>
              <a:t>d in which each process </a:t>
            </a:r>
            <a:r>
              <a:rPr lang="en-US" dirty="0" smtClean="0"/>
              <a:t>is assigned </a:t>
            </a:r>
            <a:r>
              <a:rPr lang="en-US" dirty="0"/>
              <a:t>a position in the </a:t>
            </a:r>
            <a:r>
              <a:rPr lang="en-US" dirty="0" smtClean="0"/>
              <a:t>ring.</a:t>
            </a:r>
          </a:p>
          <a:p>
            <a:r>
              <a:rPr lang="en-US" dirty="0"/>
              <a:t>The ring </a:t>
            </a:r>
            <a:r>
              <a:rPr lang="en-US" b="1" dirty="0">
                <a:solidFill>
                  <a:srgbClr val="FFFF00"/>
                </a:solidFill>
              </a:rPr>
              <a:t>positions </a:t>
            </a:r>
            <a:r>
              <a:rPr lang="en-US" b="1" dirty="0" smtClean="0">
                <a:solidFill>
                  <a:srgbClr val="FFFF00"/>
                </a:solidFill>
              </a:rPr>
              <a:t>may be </a:t>
            </a:r>
            <a:r>
              <a:rPr lang="en-US" b="1" dirty="0">
                <a:solidFill>
                  <a:srgbClr val="FFFF00"/>
                </a:solidFill>
              </a:rPr>
              <a:t>allocated in numerical order</a:t>
            </a:r>
            <a:r>
              <a:rPr lang="en-US" dirty="0"/>
              <a:t> of network addresses or some other </a:t>
            </a:r>
            <a:r>
              <a:rPr lang="en-US" dirty="0" smtClean="0"/>
              <a:t>means.</a:t>
            </a:r>
          </a:p>
          <a:p>
            <a:r>
              <a:rPr lang="en-US" b="1" dirty="0" smtClean="0">
                <a:solidFill>
                  <a:srgbClr val="FFFF00"/>
                </a:solidFill>
              </a:rPr>
              <a:t>Ordering of the process does not matter</a:t>
            </a:r>
            <a:r>
              <a:rPr lang="en-US" dirty="0" smtClean="0"/>
              <a:t>. </a:t>
            </a:r>
          </a:p>
          <a:p>
            <a:r>
              <a:rPr lang="en-US" dirty="0" smtClean="0"/>
              <a:t>What matters </a:t>
            </a:r>
            <a:r>
              <a:rPr lang="en-US" dirty="0"/>
              <a:t>is that </a:t>
            </a:r>
            <a:r>
              <a:rPr lang="en-US" b="1" dirty="0">
                <a:solidFill>
                  <a:srgbClr val="FFFF00"/>
                </a:solidFill>
              </a:rPr>
              <a:t>each process knows who </a:t>
            </a:r>
            <a:r>
              <a:rPr lang="en-US" b="1" dirty="0" smtClean="0">
                <a:solidFill>
                  <a:srgbClr val="FFFF00"/>
                </a:solidFill>
              </a:rPr>
              <a:t>is next </a:t>
            </a:r>
            <a:r>
              <a:rPr lang="en-US" b="1" dirty="0">
                <a:solidFill>
                  <a:srgbClr val="FFFF00"/>
                </a:solidFill>
              </a:rPr>
              <a:t>in line </a:t>
            </a:r>
            <a:r>
              <a:rPr lang="en-US" dirty="0"/>
              <a:t>after itself.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4110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774371"/>
            <a:ext cx="9905999" cy="4016830"/>
          </a:xfrm>
        </p:spPr>
        <p:txBody>
          <a:bodyPr/>
          <a:lstStyle/>
          <a:p>
            <a:r>
              <a:rPr lang="en-IN" i="1" dirty="0" smtClean="0"/>
              <a:t>The program </a:t>
            </a:r>
            <a:r>
              <a:rPr lang="en-IN" b="1" dirty="0">
                <a:solidFill>
                  <a:srgbClr val="FFFF00"/>
                </a:solidFill>
              </a:rPr>
              <a:t>will not call </a:t>
            </a:r>
            <a:r>
              <a:rPr lang="en-IN" b="1" dirty="0" smtClean="0">
                <a:solidFill>
                  <a:srgbClr val="FFFF00"/>
                </a:solidFill>
              </a:rPr>
              <a:t>the compiler</a:t>
            </a:r>
            <a:r>
              <a:rPr lang="en-IN" dirty="0"/>
              <a:t>. The resulting executable binary program will then contain a </a:t>
            </a:r>
            <a:r>
              <a:rPr lang="en-IN" b="1" dirty="0">
                <a:solidFill>
                  <a:srgbClr val="FFFF00"/>
                </a:solidFill>
              </a:rPr>
              <a:t>mixture </a:t>
            </a:r>
            <a:r>
              <a:rPr lang="en-IN" b="1" dirty="0" smtClean="0">
                <a:solidFill>
                  <a:srgbClr val="FFFF00"/>
                </a:solidFill>
              </a:rPr>
              <a:t>of object </a:t>
            </a:r>
            <a:r>
              <a:rPr lang="en-IN" b="1" dirty="0">
                <a:solidFill>
                  <a:srgbClr val="FFFF00"/>
                </a:solidFill>
              </a:rPr>
              <a:t>files from the old sources and the new sources</a:t>
            </a:r>
            <a:r>
              <a:rPr lang="en-IN" dirty="0"/>
              <a:t>. </a:t>
            </a:r>
            <a:endParaRPr lang="en-IN" dirty="0" smtClean="0"/>
          </a:p>
          <a:p>
            <a:r>
              <a:rPr lang="en-IN" sz="2800" dirty="0" smtClean="0"/>
              <a:t>It </a:t>
            </a:r>
            <a:r>
              <a:rPr lang="en-IN" sz="2800" dirty="0"/>
              <a:t>will </a:t>
            </a:r>
            <a:r>
              <a:rPr lang="en-IN" sz="2800" b="1" dirty="0">
                <a:solidFill>
                  <a:srgbClr val="FFFF00"/>
                </a:solidFill>
              </a:rPr>
              <a:t>probably crash</a:t>
            </a:r>
            <a:r>
              <a:rPr lang="en-IN" sz="2800" dirty="0"/>
              <a:t> </a:t>
            </a:r>
            <a:r>
              <a:rPr lang="en-IN" sz="2800" dirty="0" smtClean="0"/>
              <a:t>and the </a:t>
            </a:r>
            <a:r>
              <a:rPr lang="en-IN" sz="2800" dirty="0"/>
              <a:t>programmer will go crazy trying to understand what is wrong with the code.</a:t>
            </a:r>
          </a:p>
        </p:txBody>
      </p:sp>
    </p:spTree>
    <p:extLst>
      <p:ext uri="{BB962C8B-B14F-4D97-AF65-F5344CB8AC3E}">
        <p14:creationId xmlns:p14="http://schemas.microsoft.com/office/powerpoint/2010/main" val="40508861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662" t="45291" r="38046" b="29506"/>
          <a:stretch/>
        </p:blipFill>
        <p:spPr>
          <a:xfrm>
            <a:off x="2248965" y="521674"/>
            <a:ext cx="7690893" cy="34842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75658" y="4366736"/>
            <a:ext cx="102652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When the ring is initialized, </a:t>
            </a:r>
            <a:r>
              <a:rPr lang="en-US" sz="2400" b="1" dirty="0">
                <a:solidFill>
                  <a:srgbClr val="FFFF00"/>
                </a:solidFill>
              </a:rPr>
              <a:t>process 0 is given a token</a:t>
            </a:r>
            <a:r>
              <a:rPr lang="en-US" sz="2400" dirty="0"/>
              <a:t>. 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b="1" dirty="0">
                <a:solidFill>
                  <a:srgbClr val="FFFF00"/>
                </a:solidFill>
              </a:rPr>
              <a:t>token </a:t>
            </a:r>
            <a:r>
              <a:rPr lang="en-US" sz="2400" b="1" dirty="0" smtClean="0">
                <a:solidFill>
                  <a:srgbClr val="FFFF00"/>
                </a:solidFill>
              </a:rPr>
              <a:t>circulates around </a:t>
            </a:r>
            <a:r>
              <a:rPr lang="en-US" sz="2400" b="1" dirty="0">
                <a:solidFill>
                  <a:srgbClr val="FFFF00"/>
                </a:solidFill>
              </a:rPr>
              <a:t>the ring</a:t>
            </a:r>
            <a:r>
              <a:rPr lang="en-US" sz="2400" dirty="0"/>
              <a:t>. 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FF00"/>
                </a:solidFill>
              </a:rPr>
              <a:t>Token </a:t>
            </a:r>
            <a:r>
              <a:rPr lang="en-US" sz="2400" b="1" dirty="0">
                <a:solidFill>
                  <a:srgbClr val="FFFF00"/>
                </a:solidFill>
              </a:rPr>
              <a:t>is passed from process </a:t>
            </a:r>
            <a:r>
              <a:rPr lang="en-US" sz="2400" b="1" i="1" dirty="0">
                <a:solidFill>
                  <a:srgbClr val="FFFF00"/>
                </a:solidFill>
              </a:rPr>
              <a:t>k </a:t>
            </a:r>
            <a:r>
              <a:rPr lang="en-US" sz="2400" b="1" dirty="0">
                <a:solidFill>
                  <a:srgbClr val="FFFF00"/>
                </a:solidFill>
              </a:rPr>
              <a:t>to process </a:t>
            </a:r>
            <a:r>
              <a:rPr lang="en-US" sz="2400" b="1" i="1" dirty="0">
                <a:solidFill>
                  <a:srgbClr val="FFFF00"/>
                </a:solidFill>
              </a:rPr>
              <a:t>k </a:t>
            </a:r>
            <a:r>
              <a:rPr lang="en-US" sz="2400" b="1" dirty="0">
                <a:solidFill>
                  <a:srgbClr val="FFFF00"/>
                </a:solidFill>
              </a:rPr>
              <a:t>+1</a:t>
            </a:r>
            <a:r>
              <a:rPr lang="en-US" sz="2400" dirty="0"/>
              <a:t> </a:t>
            </a:r>
            <a:r>
              <a:rPr lang="en-US" sz="2400" dirty="0" smtClean="0"/>
              <a:t>in </a:t>
            </a:r>
            <a:r>
              <a:rPr lang="en-US" sz="2400" dirty="0"/>
              <a:t>point-to-point messages.</a:t>
            </a:r>
          </a:p>
        </p:txBody>
      </p:sp>
    </p:spTree>
    <p:extLst>
      <p:ext uri="{BB962C8B-B14F-4D97-AF65-F5344CB8AC3E}">
        <p14:creationId xmlns:p14="http://schemas.microsoft.com/office/powerpoint/2010/main" val="1773241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718457"/>
            <a:ext cx="9905999" cy="5377544"/>
          </a:xfrm>
        </p:spPr>
        <p:txBody>
          <a:bodyPr>
            <a:normAutofit/>
          </a:bodyPr>
          <a:lstStyle/>
          <a:p>
            <a:r>
              <a:rPr lang="en-US" dirty="0"/>
              <a:t>When a process acquires the token from its </a:t>
            </a:r>
            <a:r>
              <a:rPr lang="en-US" dirty="0" smtClean="0"/>
              <a:t>neighbor, </a:t>
            </a:r>
            <a:r>
              <a:rPr lang="en-US" b="1" dirty="0" smtClean="0">
                <a:solidFill>
                  <a:srgbClr val="FFFF00"/>
                </a:solidFill>
              </a:rPr>
              <a:t>it </a:t>
            </a:r>
            <a:r>
              <a:rPr lang="en-US" b="1" dirty="0">
                <a:solidFill>
                  <a:srgbClr val="FFFF00"/>
                </a:solidFill>
              </a:rPr>
              <a:t>checks to see if it needs to access the shared resource. </a:t>
            </a:r>
            <a:endParaRPr lang="en-US" b="1" dirty="0" smtClean="0">
              <a:solidFill>
                <a:srgbClr val="FFFF00"/>
              </a:solidFill>
            </a:endParaRPr>
          </a:p>
          <a:p>
            <a:r>
              <a:rPr lang="en-US" dirty="0" smtClean="0"/>
              <a:t>If </a:t>
            </a:r>
            <a:r>
              <a:rPr lang="en-US" dirty="0"/>
              <a:t>so, the process </a:t>
            </a:r>
            <a:r>
              <a:rPr lang="en-US" dirty="0" smtClean="0"/>
              <a:t>goes ahead</a:t>
            </a:r>
            <a:r>
              <a:rPr lang="en-US" dirty="0"/>
              <a:t>, </a:t>
            </a:r>
            <a:r>
              <a:rPr lang="en-US" b="1" dirty="0">
                <a:solidFill>
                  <a:srgbClr val="FFFF00"/>
                </a:solidFill>
              </a:rPr>
              <a:t>does all the work it needs to, and </a:t>
            </a:r>
            <a:r>
              <a:rPr lang="en-US" b="1" dirty="0" smtClean="0">
                <a:solidFill>
                  <a:srgbClr val="FFFF00"/>
                </a:solidFill>
              </a:rPr>
              <a:t>then releases </a:t>
            </a:r>
            <a:r>
              <a:rPr lang="en-US" b="1" dirty="0">
                <a:solidFill>
                  <a:srgbClr val="FFFF00"/>
                </a:solidFill>
              </a:rPr>
              <a:t>the resources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Once finished, the </a:t>
            </a:r>
            <a:r>
              <a:rPr lang="en-US" b="1" dirty="0" smtClean="0">
                <a:solidFill>
                  <a:srgbClr val="FFFF00"/>
                </a:solidFill>
              </a:rPr>
              <a:t>process </a:t>
            </a:r>
            <a:r>
              <a:rPr lang="en-US" b="1" dirty="0">
                <a:solidFill>
                  <a:srgbClr val="FFFF00"/>
                </a:solidFill>
              </a:rPr>
              <a:t>passes the token along the ring. </a:t>
            </a:r>
            <a:endParaRPr lang="en-US" b="1" dirty="0" smtClean="0">
              <a:solidFill>
                <a:srgbClr val="FFFF00"/>
              </a:solidFill>
            </a:endParaRPr>
          </a:p>
          <a:p>
            <a:r>
              <a:rPr lang="en-US" dirty="0" smtClean="0"/>
              <a:t>It </a:t>
            </a:r>
            <a:r>
              <a:rPr lang="en-US" dirty="0"/>
              <a:t>is </a:t>
            </a:r>
            <a:r>
              <a:rPr lang="en-US" b="1" dirty="0">
                <a:solidFill>
                  <a:srgbClr val="FFFF00"/>
                </a:solidFill>
              </a:rPr>
              <a:t>not permitted to immediately </a:t>
            </a:r>
            <a:r>
              <a:rPr lang="en-US" b="1" dirty="0" smtClean="0">
                <a:solidFill>
                  <a:srgbClr val="FFFF00"/>
                </a:solidFill>
              </a:rPr>
              <a:t>enter the </a:t>
            </a:r>
            <a:r>
              <a:rPr lang="en-US" b="1" dirty="0">
                <a:solidFill>
                  <a:srgbClr val="FFFF00"/>
                </a:solidFill>
              </a:rPr>
              <a:t>resource again using the same token</a:t>
            </a:r>
            <a:r>
              <a:rPr lang="en-US" dirty="0"/>
              <a:t>.</a:t>
            </a:r>
          </a:p>
          <a:p>
            <a:r>
              <a:rPr lang="en-US" dirty="0"/>
              <a:t>If a process </a:t>
            </a:r>
            <a:r>
              <a:rPr lang="en-US" dirty="0" smtClean="0"/>
              <a:t>is </a:t>
            </a:r>
            <a:r>
              <a:rPr lang="en-US" dirty="0"/>
              <a:t>not interested in the </a:t>
            </a:r>
            <a:r>
              <a:rPr lang="en-US" dirty="0" smtClean="0"/>
              <a:t>resource, it </a:t>
            </a:r>
            <a:r>
              <a:rPr lang="en-US" dirty="0"/>
              <a:t>just passes the token </a:t>
            </a:r>
            <a:r>
              <a:rPr lang="en-US" dirty="0" smtClean="0"/>
              <a:t>along. </a:t>
            </a:r>
          </a:p>
          <a:p>
            <a:r>
              <a:rPr lang="en-US" dirty="0" smtClean="0"/>
              <a:t>When </a:t>
            </a:r>
            <a:r>
              <a:rPr lang="en-US" dirty="0"/>
              <a:t>no processes </a:t>
            </a:r>
            <a:r>
              <a:rPr lang="en-US" dirty="0" smtClean="0"/>
              <a:t>need the </a:t>
            </a:r>
            <a:r>
              <a:rPr lang="en-US" dirty="0"/>
              <a:t>resource, the </a:t>
            </a:r>
            <a:r>
              <a:rPr lang="en-US" b="1" dirty="0">
                <a:solidFill>
                  <a:srgbClr val="FFFF00"/>
                </a:solidFill>
              </a:rPr>
              <a:t>token just circulates at high speed around the ring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01070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4069" y="1023257"/>
            <a:ext cx="9905999" cy="5268686"/>
          </a:xfrm>
        </p:spPr>
        <p:txBody>
          <a:bodyPr/>
          <a:lstStyle/>
          <a:p>
            <a:r>
              <a:rPr lang="en-IN" b="1" dirty="0" smtClean="0"/>
              <a:t>Advantages:</a:t>
            </a:r>
          </a:p>
          <a:p>
            <a:pPr lvl="1"/>
            <a:r>
              <a:rPr lang="en-US" sz="2200" dirty="0"/>
              <a:t>Only one process has </a:t>
            </a:r>
            <a:r>
              <a:rPr lang="en-US" sz="2200" dirty="0" smtClean="0"/>
              <a:t>the token </a:t>
            </a:r>
            <a:r>
              <a:rPr lang="en-US" sz="2200" dirty="0"/>
              <a:t>at any instant, so </a:t>
            </a:r>
            <a:r>
              <a:rPr lang="en-US" sz="2200" b="1" dirty="0">
                <a:solidFill>
                  <a:srgbClr val="FFFF00"/>
                </a:solidFill>
              </a:rPr>
              <a:t>only one process can actually get to the </a:t>
            </a:r>
            <a:r>
              <a:rPr lang="en-US" sz="2200" b="1" dirty="0" smtClean="0">
                <a:solidFill>
                  <a:srgbClr val="FFFF00"/>
                </a:solidFill>
              </a:rPr>
              <a:t>resource at a time</a:t>
            </a:r>
            <a:r>
              <a:rPr lang="en-US" sz="2200" dirty="0" smtClean="0"/>
              <a:t>.</a:t>
            </a:r>
          </a:p>
          <a:p>
            <a:pPr lvl="1"/>
            <a:r>
              <a:rPr lang="en-US" sz="2200" b="1" dirty="0" smtClean="0">
                <a:solidFill>
                  <a:srgbClr val="FFFF00"/>
                </a:solidFill>
              </a:rPr>
              <a:t>No starvation </a:t>
            </a:r>
            <a:r>
              <a:rPr lang="en-US" sz="2200" dirty="0" smtClean="0"/>
              <a:t>due to revolving token.</a:t>
            </a:r>
          </a:p>
          <a:p>
            <a:pPr lvl="1"/>
            <a:r>
              <a:rPr lang="en-US" sz="2200" dirty="0"/>
              <a:t>A</a:t>
            </a:r>
            <a:r>
              <a:rPr lang="en-US" sz="2200" dirty="0" smtClean="0"/>
              <a:t>t worst, </a:t>
            </a:r>
            <a:r>
              <a:rPr lang="en-US" sz="2200" b="1" dirty="0" smtClean="0">
                <a:solidFill>
                  <a:srgbClr val="FFFF00"/>
                </a:solidFill>
              </a:rPr>
              <a:t>a process </a:t>
            </a:r>
            <a:r>
              <a:rPr lang="en-US" sz="2200" b="1" dirty="0">
                <a:solidFill>
                  <a:srgbClr val="FFFF00"/>
                </a:solidFill>
              </a:rPr>
              <a:t>will have to wait for every other process to use the </a:t>
            </a:r>
            <a:r>
              <a:rPr lang="en-US" sz="2200" b="1" dirty="0" smtClean="0">
                <a:solidFill>
                  <a:srgbClr val="FFFF00"/>
                </a:solidFill>
              </a:rPr>
              <a:t>resource</a:t>
            </a:r>
            <a:r>
              <a:rPr lang="en-US" sz="2200" dirty="0" smtClean="0"/>
              <a:t>.</a:t>
            </a:r>
            <a:endParaRPr lang="en-IN" sz="2200" dirty="0" smtClean="0"/>
          </a:p>
          <a:p>
            <a:r>
              <a:rPr lang="en-IN" b="1" dirty="0" smtClean="0"/>
              <a:t>Drawbacks</a:t>
            </a:r>
            <a:r>
              <a:rPr lang="en-IN" dirty="0" smtClean="0"/>
              <a:t>:</a:t>
            </a:r>
          </a:p>
          <a:p>
            <a:pPr lvl="1"/>
            <a:r>
              <a:rPr lang="en-US" sz="2200" dirty="0"/>
              <a:t>If the token is ever lost, </a:t>
            </a:r>
            <a:r>
              <a:rPr lang="en-US" sz="2200" b="1" dirty="0" smtClean="0">
                <a:solidFill>
                  <a:srgbClr val="FFFF00"/>
                </a:solidFill>
              </a:rPr>
              <a:t>the token </a:t>
            </a:r>
            <a:r>
              <a:rPr lang="en-US" sz="2200" b="1" dirty="0">
                <a:solidFill>
                  <a:srgbClr val="FFFF00"/>
                </a:solidFill>
              </a:rPr>
              <a:t>must </a:t>
            </a:r>
            <a:r>
              <a:rPr lang="en-US" sz="2200" b="1" dirty="0" smtClean="0">
                <a:solidFill>
                  <a:srgbClr val="FFFF00"/>
                </a:solidFill>
              </a:rPr>
              <a:t>be regenerated.</a:t>
            </a:r>
          </a:p>
          <a:p>
            <a:pPr lvl="1"/>
            <a:r>
              <a:rPr lang="en-US" sz="2200" b="1" dirty="0" smtClean="0">
                <a:solidFill>
                  <a:srgbClr val="FFFF00"/>
                </a:solidFill>
              </a:rPr>
              <a:t>Difficult</a:t>
            </a:r>
            <a:r>
              <a:rPr lang="en-IN" sz="2200" b="1" dirty="0" smtClean="0">
                <a:solidFill>
                  <a:srgbClr val="FFFF00"/>
                </a:solidFill>
              </a:rPr>
              <a:t> to </a:t>
            </a:r>
            <a:r>
              <a:rPr lang="en-US" sz="2200" b="1" dirty="0" smtClean="0">
                <a:solidFill>
                  <a:srgbClr val="FFFF00"/>
                </a:solidFill>
              </a:rPr>
              <a:t>detect when the token is lost</a:t>
            </a:r>
            <a:r>
              <a:rPr lang="en-US" sz="2200" dirty="0" smtClean="0"/>
              <a:t>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7489452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95493"/>
            <a:ext cx="9905998" cy="875745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Distributed algorithm</a:t>
            </a:r>
            <a:br>
              <a:rPr lang="en-IN" b="1" dirty="0" smtClean="0"/>
            </a:br>
            <a:r>
              <a:rPr lang="en-IN" dirty="0" smtClean="0"/>
              <a:t>(</a:t>
            </a:r>
            <a:r>
              <a:rPr lang="en-IN" sz="2700" b="1" i="1" dirty="0" smtClean="0">
                <a:solidFill>
                  <a:srgbClr val="FFFF00"/>
                </a:solidFill>
              </a:rPr>
              <a:t>Ricart </a:t>
            </a:r>
            <a:r>
              <a:rPr lang="en-IN" sz="2700" b="1" i="1" dirty="0">
                <a:solidFill>
                  <a:srgbClr val="FFFF00"/>
                </a:solidFill>
              </a:rPr>
              <a:t>and Agrawala's </a:t>
            </a:r>
            <a:r>
              <a:rPr lang="en-IN" sz="2700" b="1" i="1" dirty="0" smtClean="0">
                <a:solidFill>
                  <a:srgbClr val="FFFF00"/>
                </a:solidFill>
              </a:rPr>
              <a:t>algorithm</a:t>
            </a:r>
            <a:r>
              <a:rPr lang="en-IN" sz="2700" dirty="0" smtClean="0"/>
              <a:t>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984918"/>
            <a:ext cx="9905999" cy="3624146"/>
          </a:xfrm>
        </p:spPr>
        <p:txBody>
          <a:bodyPr/>
          <a:lstStyle/>
          <a:p>
            <a:r>
              <a:rPr lang="en-IN" dirty="0"/>
              <a:t>Ricart and Agrawala's algorithm </a:t>
            </a:r>
            <a:r>
              <a:rPr lang="en-IN" b="1" dirty="0" smtClean="0">
                <a:solidFill>
                  <a:srgbClr val="FFFF00"/>
                </a:solidFill>
              </a:rPr>
              <a:t>requires total </a:t>
            </a:r>
            <a:r>
              <a:rPr lang="en-IN" b="1" dirty="0">
                <a:solidFill>
                  <a:srgbClr val="FFFF00"/>
                </a:solidFill>
              </a:rPr>
              <a:t>ordering of </a:t>
            </a:r>
            <a:r>
              <a:rPr lang="en-IN" b="1" dirty="0" smtClean="0">
                <a:solidFill>
                  <a:srgbClr val="FFFF00"/>
                </a:solidFill>
              </a:rPr>
              <a:t>all events</a:t>
            </a:r>
            <a:r>
              <a:rPr lang="en-IN" dirty="0" smtClean="0"/>
              <a:t> </a:t>
            </a:r>
            <a:r>
              <a:rPr lang="en-IN" dirty="0"/>
              <a:t>in the system. </a:t>
            </a:r>
            <a:endParaRPr lang="en-IN" dirty="0" smtClean="0"/>
          </a:p>
          <a:p>
            <a:r>
              <a:rPr lang="en-IN" dirty="0" smtClean="0"/>
              <a:t>That </a:t>
            </a:r>
            <a:r>
              <a:rPr lang="en-IN" dirty="0"/>
              <a:t>is, for any pair of events, such as messages, </a:t>
            </a:r>
            <a:r>
              <a:rPr lang="en-IN" b="1" dirty="0">
                <a:solidFill>
                  <a:srgbClr val="FFFF00"/>
                </a:solidFill>
              </a:rPr>
              <a:t>it must </a:t>
            </a:r>
            <a:r>
              <a:rPr lang="en-IN" b="1" dirty="0" smtClean="0">
                <a:solidFill>
                  <a:srgbClr val="FFFF00"/>
                </a:solidFill>
              </a:rPr>
              <a:t>be unambiguous </a:t>
            </a:r>
            <a:r>
              <a:rPr lang="en-IN" b="1" dirty="0">
                <a:solidFill>
                  <a:srgbClr val="FFFF00"/>
                </a:solidFill>
              </a:rPr>
              <a:t>which one actually happened first</a:t>
            </a:r>
            <a:r>
              <a:rPr lang="en-IN" dirty="0" smtClean="0"/>
              <a:t>.</a:t>
            </a:r>
          </a:p>
          <a:p>
            <a:r>
              <a:rPr lang="en-IN" b="1" dirty="0">
                <a:solidFill>
                  <a:srgbClr val="FFFF00"/>
                </a:solidFill>
              </a:rPr>
              <a:t>Lamport's algorithm </a:t>
            </a:r>
            <a:r>
              <a:rPr lang="en-IN" dirty="0" smtClean="0"/>
              <a:t>is </a:t>
            </a:r>
            <a:r>
              <a:rPr lang="en-IN" dirty="0"/>
              <a:t>one way to achieve this ordering and </a:t>
            </a:r>
            <a:r>
              <a:rPr lang="en-IN" b="1" dirty="0">
                <a:solidFill>
                  <a:srgbClr val="FFFF00"/>
                </a:solidFill>
              </a:rPr>
              <a:t>can be used to provide </a:t>
            </a:r>
            <a:r>
              <a:rPr lang="en-IN" b="1" dirty="0" smtClean="0">
                <a:solidFill>
                  <a:srgbClr val="FFFF00"/>
                </a:solidFill>
              </a:rPr>
              <a:t>timestamps</a:t>
            </a:r>
            <a:r>
              <a:rPr lang="en-IN" dirty="0" smtClean="0"/>
              <a:t> for </a:t>
            </a:r>
            <a:r>
              <a:rPr lang="en-IN" dirty="0"/>
              <a:t>distributed mutual exclusion.</a:t>
            </a: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2504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791737"/>
            <a:ext cx="9905999" cy="499946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b="1" dirty="0" smtClean="0"/>
              <a:t>STEPS IN DISTRIBUTED ALGORITHM: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When </a:t>
            </a:r>
            <a:r>
              <a:rPr lang="en-IN" dirty="0"/>
              <a:t>a process wants to access a shared resource, it </a:t>
            </a:r>
            <a:r>
              <a:rPr lang="en-IN" b="1" dirty="0">
                <a:solidFill>
                  <a:srgbClr val="FFFF00"/>
                </a:solidFill>
              </a:rPr>
              <a:t>builds a message </a:t>
            </a:r>
            <a:r>
              <a:rPr lang="en-IN" dirty="0"/>
              <a:t>containing the </a:t>
            </a:r>
            <a:r>
              <a:rPr lang="en-IN" b="1" dirty="0">
                <a:solidFill>
                  <a:srgbClr val="FFFF00"/>
                </a:solidFill>
              </a:rPr>
              <a:t>name of the resource, its process number, and the current (logical) </a:t>
            </a:r>
            <a:r>
              <a:rPr lang="en-IN" b="1" dirty="0" smtClean="0">
                <a:solidFill>
                  <a:srgbClr val="FFFF00"/>
                </a:solidFill>
              </a:rPr>
              <a:t>time</a:t>
            </a:r>
            <a:r>
              <a:rPr lang="en-IN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It </a:t>
            </a:r>
            <a:r>
              <a:rPr lang="en-IN" dirty="0"/>
              <a:t>then </a:t>
            </a:r>
            <a:r>
              <a:rPr lang="en-IN" b="1" dirty="0">
                <a:solidFill>
                  <a:srgbClr val="FFFF00"/>
                </a:solidFill>
              </a:rPr>
              <a:t>sends the message to all other </a:t>
            </a:r>
            <a:r>
              <a:rPr lang="en-IN" b="1" dirty="0" smtClean="0">
                <a:solidFill>
                  <a:srgbClr val="FFFF00"/>
                </a:solidFill>
              </a:rPr>
              <a:t>processes</a:t>
            </a:r>
            <a:r>
              <a:rPr lang="en-IN" dirty="0" smtClean="0"/>
              <a:t>, conceptually </a:t>
            </a:r>
            <a:r>
              <a:rPr lang="en-IN" b="1" dirty="0">
                <a:solidFill>
                  <a:srgbClr val="FFFF00"/>
                </a:solidFill>
              </a:rPr>
              <a:t>including itself</a:t>
            </a:r>
            <a:r>
              <a:rPr lang="en-IN" dirty="0"/>
              <a:t>. The sending of messages is assumed to </a:t>
            </a:r>
            <a:r>
              <a:rPr lang="en-IN" dirty="0" smtClean="0"/>
              <a:t>be reliable</a:t>
            </a:r>
            <a:r>
              <a:rPr lang="en-IN" dirty="0"/>
              <a:t>; that is, </a:t>
            </a:r>
            <a:r>
              <a:rPr lang="en-IN" b="1" dirty="0">
                <a:solidFill>
                  <a:srgbClr val="FFFF00"/>
                </a:solidFill>
              </a:rPr>
              <a:t>no message is </a:t>
            </a:r>
            <a:r>
              <a:rPr lang="en-IN" b="1" dirty="0" smtClean="0">
                <a:solidFill>
                  <a:srgbClr val="FFFF00"/>
                </a:solidFill>
              </a:rPr>
              <a:t>lost.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When </a:t>
            </a:r>
            <a:r>
              <a:rPr lang="en-IN" dirty="0"/>
              <a:t>a process receives a request message from another process, the action </a:t>
            </a:r>
            <a:r>
              <a:rPr lang="en-IN" dirty="0" smtClean="0"/>
              <a:t>it takes </a:t>
            </a:r>
            <a:r>
              <a:rPr lang="en-IN" b="1" dirty="0">
                <a:solidFill>
                  <a:srgbClr val="FFFF00"/>
                </a:solidFill>
              </a:rPr>
              <a:t>depends on its own state with respect to the resource named in the </a:t>
            </a:r>
            <a:r>
              <a:rPr lang="en-IN" b="1" dirty="0" smtClean="0">
                <a:solidFill>
                  <a:srgbClr val="FFFF00"/>
                </a:solidFill>
              </a:rPr>
              <a:t>message.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6391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89932"/>
            <a:ext cx="9905999" cy="6099717"/>
          </a:xfrm>
        </p:spPr>
        <p:txBody>
          <a:bodyPr>
            <a:normAutofit/>
          </a:bodyPr>
          <a:lstStyle/>
          <a:p>
            <a:r>
              <a:rPr lang="en-IN" dirty="0" smtClean="0"/>
              <a:t>The 3 possible actions that a receiver may take are as follows:</a:t>
            </a:r>
          </a:p>
          <a:p>
            <a:pPr marL="457200" indent="-457200">
              <a:buFont typeface="+mj-lt"/>
              <a:buAutoNum type="alphaUcPeriod"/>
            </a:pPr>
            <a:r>
              <a:rPr lang="en-IN" b="1" i="1" dirty="0" smtClean="0">
                <a:solidFill>
                  <a:srgbClr val="FF0000"/>
                </a:solidFill>
              </a:rPr>
              <a:t>Not </a:t>
            </a:r>
            <a:r>
              <a:rPr lang="en-IN" b="1" i="1" dirty="0">
                <a:solidFill>
                  <a:srgbClr val="FF0000"/>
                </a:solidFill>
              </a:rPr>
              <a:t>accessing the resource and does not want to </a:t>
            </a:r>
            <a:r>
              <a:rPr lang="en-IN" b="1" i="1" dirty="0" smtClean="0">
                <a:solidFill>
                  <a:srgbClr val="FF0000"/>
                </a:solidFill>
              </a:rPr>
              <a:t>access it</a:t>
            </a:r>
            <a:r>
              <a:rPr lang="en-IN" i="1" dirty="0">
                <a:solidFill>
                  <a:srgbClr val="FF0000"/>
                </a:solidFill>
              </a:rPr>
              <a:t>:</a:t>
            </a:r>
            <a:r>
              <a:rPr lang="en-IN" i="1" dirty="0" smtClean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IN" i="1" dirty="0"/>
              <a:t>	</a:t>
            </a:r>
            <a:r>
              <a:rPr lang="en-IN" dirty="0" smtClean="0"/>
              <a:t>Sends </a:t>
            </a:r>
            <a:r>
              <a:rPr lang="en-IN" dirty="0"/>
              <a:t>back an </a:t>
            </a:r>
            <a:r>
              <a:rPr lang="en-IN" b="1" i="1" dirty="0">
                <a:solidFill>
                  <a:srgbClr val="FFFF00"/>
                </a:solidFill>
              </a:rPr>
              <a:t>OK </a:t>
            </a:r>
            <a:r>
              <a:rPr lang="en-IN" b="1" dirty="0">
                <a:solidFill>
                  <a:srgbClr val="FFFF00"/>
                </a:solidFill>
              </a:rPr>
              <a:t>message </a:t>
            </a:r>
            <a:r>
              <a:rPr lang="en-IN" dirty="0"/>
              <a:t>to the sender.</a:t>
            </a:r>
          </a:p>
          <a:p>
            <a:pPr marL="0" indent="0">
              <a:buNone/>
            </a:pPr>
            <a:r>
              <a:rPr lang="en-IN" sz="2800" b="1" i="1" dirty="0">
                <a:solidFill>
                  <a:srgbClr val="FF0000"/>
                </a:solidFill>
              </a:rPr>
              <a:t>B</a:t>
            </a:r>
            <a:r>
              <a:rPr lang="en-IN" sz="2800" b="1" i="1" dirty="0" smtClean="0">
                <a:solidFill>
                  <a:srgbClr val="FF0000"/>
                </a:solidFill>
              </a:rPr>
              <a:t>. Already </a:t>
            </a:r>
            <a:r>
              <a:rPr lang="en-IN" sz="2800" b="1" i="1" dirty="0">
                <a:solidFill>
                  <a:srgbClr val="FF0000"/>
                </a:solidFill>
              </a:rPr>
              <a:t>has access to the </a:t>
            </a:r>
            <a:r>
              <a:rPr lang="en-IN" sz="2800" b="1" i="1" dirty="0" smtClean="0">
                <a:solidFill>
                  <a:srgbClr val="FF0000"/>
                </a:solidFill>
              </a:rPr>
              <a:t>resource</a:t>
            </a:r>
            <a:r>
              <a:rPr lang="en-IN" dirty="0" smtClean="0">
                <a:solidFill>
                  <a:srgbClr val="FF0000"/>
                </a:solidFill>
              </a:rPr>
              <a:t>:</a:t>
            </a:r>
          </a:p>
          <a:p>
            <a:pPr marL="0" indent="0">
              <a:buNone/>
            </a:pPr>
            <a:r>
              <a:rPr lang="en-IN" dirty="0" smtClean="0"/>
              <a:t>	Simply </a:t>
            </a:r>
            <a:r>
              <a:rPr lang="en-IN" b="1" dirty="0">
                <a:solidFill>
                  <a:srgbClr val="FFFF00"/>
                </a:solidFill>
              </a:rPr>
              <a:t>does </a:t>
            </a:r>
            <a:r>
              <a:rPr lang="en-IN" b="1" dirty="0" smtClean="0">
                <a:solidFill>
                  <a:srgbClr val="FFFF00"/>
                </a:solidFill>
              </a:rPr>
              <a:t>not reply</a:t>
            </a:r>
            <a:r>
              <a:rPr lang="en-IN" dirty="0"/>
              <a:t>. Instead, it </a:t>
            </a:r>
            <a:r>
              <a:rPr lang="en-IN" b="1" dirty="0">
                <a:solidFill>
                  <a:srgbClr val="FFFF00"/>
                </a:solidFill>
              </a:rPr>
              <a:t>queues the request</a:t>
            </a:r>
            <a:r>
              <a:rPr lang="en-IN" dirty="0"/>
              <a:t>.</a:t>
            </a:r>
          </a:p>
          <a:p>
            <a:pPr marL="0" indent="0">
              <a:buNone/>
            </a:pPr>
            <a:r>
              <a:rPr lang="en-IN" sz="2800" b="1" i="1" dirty="0">
                <a:solidFill>
                  <a:srgbClr val="FF0000"/>
                </a:solidFill>
              </a:rPr>
              <a:t>C</a:t>
            </a:r>
            <a:r>
              <a:rPr lang="en-IN" sz="2800" b="1" i="1" dirty="0" smtClean="0">
                <a:solidFill>
                  <a:srgbClr val="FF0000"/>
                </a:solidFill>
              </a:rPr>
              <a:t>. Wants </a:t>
            </a:r>
            <a:r>
              <a:rPr lang="en-IN" sz="2800" b="1" i="1" dirty="0">
                <a:solidFill>
                  <a:srgbClr val="FF0000"/>
                </a:solidFill>
              </a:rPr>
              <a:t>to access the resource as well but has not </a:t>
            </a:r>
            <a:r>
              <a:rPr lang="en-IN" sz="2800" b="1" i="1" dirty="0" smtClean="0">
                <a:solidFill>
                  <a:srgbClr val="FF0000"/>
                </a:solidFill>
              </a:rPr>
              <a:t>yet done so:</a:t>
            </a:r>
          </a:p>
          <a:p>
            <a:pPr marL="0" indent="0">
              <a:buNone/>
            </a:pPr>
            <a:r>
              <a:rPr lang="en-IN" sz="2800" b="1" i="1" dirty="0">
                <a:solidFill>
                  <a:srgbClr val="FFFF00"/>
                </a:solidFill>
              </a:rPr>
              <a:t>	</a:t>
            </a:r>
            <a:r>
              <a:rPr lang="en-IN" b="1" dirty="0">
                <a:solidFill>
                  <a:srgbClr val="FFFF00"/>
                </a:solidFill>
              </a:rPr>
              <a:t>C</a:t>
            </a:r>
            <a:r>
              <a:rPr lang="en-IN" b="1" dirty="0" smtClean="0">
                <a:solidFill>
                  <a:srgbClr val="FFFF00"/>
                </a:solidFill>
              </a:rPr>
              <a:t>ompares the timestamp</a:t>
            </a:r>
            <a:r>
              <a:rPr lang="en-IN" dirty="0" smtClean="0"/>
              <a:t> of the incoming message with the one 	contained in the message that it has sent everyone. </a:t>
            </a:r>
            <a:r>
              <a:rPr lang="en-IN" b="1" dirty="0" smtClean="0">
                <a:solidFill>
                  <a:srgbClr val="FFFF00"/>
                </a:solidFill>
              </a:rPr>
              <a:t>If the incoming 	message has a lower timestamp, the receiver sends back an </a:t>
            </a:r>
            <a:r>
              <a:rPr lang="en-IN" b="1" i="1" dirty="0" smtClean="0">
                <a:solidFill>
                  <a:srgbClr val="FFFF00"/>
                </a:solidFill>
              </a:rPr>
              <a:t>OK </a:t>
            </a:r>
            <a:r>
              <a:rPr lang="en-IN" i="1" dirty="0" smtClean="0"/>
              <a:t>	</a:t>
            </a:r>
            <a:r>
              <a:rPr lang="en-IN" dirty="0" smtClean="0"/>
              <a:t>message. </a:t>
            </a:r>
            <a:r>
              <a:rPr lang="en-IN" b="1" dirty="0" smtClean="0">
                <a:solidFill>
                  <a:srgbClr val="FFFF00"/>
                </a:solidFill>
              </a:rPr>
              <a:t>If its own message has a lower timestamp, the receiver 	queues the incoming request and sends nothing</a:t>
            </a:r>
            <a:r>
              <a:rPr lang="en-IN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38329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7169" y="1650380"/>
            <a:ext cx="9905999" cy="3389971"/>
          </a:xfrm>
        </p:spPr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n-IN" dirty="0" smtClean="0"/>
              <a:t>After </a:t>
            </a:r>
            <a:r>
              <a:rPr lang="en-IN" dirty="0"/>
              <a:t>sending out requests asking permission, a </a:t>
            </a:r>
            <a:r>
              <a:rPr lang="en-IN" b="1" dirty="0">
                <a:solidFill>
                  <a:srgbClr val="FFFF00"/>
                </a:solidFill>
              </a:rPr>
              <a:t>process sits back and </a:t>
            </a:r>
            <a:r>
              <a:rPr lang="en-IN" b="1" dirty="0" smtClean="0">
                <a:solidFill>
                  <a:srgbClr val="FFFF00"/>
                </a:solidFill>
              </a:rPr>
              <a:t>waits until </a:t>
            </a:r>
            <a:r>
              <a:rPr lang="en-IN" b="1" dirty="0">
                <a:solidFill>
                  <a:srgbClr val="FFFF00"/>
                </a:solidFill>
              </a:rPr>
              <a:t>everyone else has given permission</a:t>
            </a:r>
            <a:r>
              <a:rPr lang="en-IN" dirty="0"/>
              <a:t>. As soon as all the permissions are in, </a:t>
            </a:r>
            <a:r>
              <a:rPr lang="en-IN" dirty="0" smtClean="0"/>
              <a:t>it may </a:t>
            </a:r>
            <a:r>
              <a:rPr lang="en-IN" dirty="0"/>
              <a:t>go </a:t>
            </a:r>
            <a:r>
              <a:rPr lang="en-IN" dirty="0" smtClean="0"/>
              <a:t>ahead.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IN" dirty="0" smtClean="0"/>
              <a:t>When </a:t>
            </a:r>
            <a:r>
              <a:rPr lang="en-IN" dirty="0"/>
              <a:t>it is finished, it </a:t>
            </a:r>
            <a:r>
              <a:rPr lang="en-IN" b="1" dirty="0">
                <a:solidFill>
                  <a:srgbClr val="FFFF00"/>
                </a:solidFill>
              </a:rPr>
              <a:t>sends </a:t>
            </a:r>
            <a:r>
              <a:rPr lang="en-IN" b="1" i="1" dirty="0">
                <a:solidFill>
                  <a:srgbClr val="FFFF00"/>
                </a:solidFill>
              </a:rPr>
              <a:t>OK </a:t>
            </a:r>
            <a:r>
              <a:rPr lang="en-IN" b="1" dirty="0">
                <a:solidFill>
                  <a:srgbClr val="FFFF00"/>
                </a:solidFill>
              </a:rPr>
              <a:t>messages to all processes on </a:t>
            </a:r>
            <a:r>
              <a:rPr lang="en-IN" b="1" dirty="0" smtClean="0">
                <a:solidFill>
                  <a:srgbClr val="FFFF00"/>
                </a:solidFill>
              </a:rPr>
              <a:t>its queue </a:t>
            </a:r>
            <a:r>
              <a:rPr lang="en-IN" dirty="0"/>
              <a:t>and </a:t>
            </a:r>
            <a:r>
              <a:rPr lang="en-IN" b="1" dirty="0">
                <a:solidFill>
                  <a:srgbClr val="FFFF00"/>
                </a:solidFill>
              </a:rPr>
              <a:t>deletes them </a:t>
            </a:r>
            <a:r>
              <a:rPr lang="en-IN" dirty="0"/>
              <a:t>all from the </a:t>
            </a:r>
            <a:r>
              <a:rPr lang="en-IN" dirty="0" smtClean="0"/>
              <a:t>queue.</a:t>
            </a:r>
          </a:p>
          <a:p>
            <a:pPr marL="457200" indent="-457200">
              <a:buFont typeface="+mj-lt"/>
              <a:buAutoNum type="arabicPeriod" startAt="4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42192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769" t="33461" r="38581" b="47787"/>
          <a:stretch/>
        </p:blipFill>
        <p:spPr>
          <a:xfrm>
            <a:off x="1050044" y="758941"/>
            <a:ext cx="10313049" cy="519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882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0261" y="401444"/>
            <a:ext cx="9905999" cy="593244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800" b="1" dirty="0" smtClean="0"/>
              <a:t>Features of Distributed Algorithm:</a:t>
            </a:r>
          </a:p>
          <a:p>
            <a:endParaRPr lang="en-IN" sz="2800" b="1" dirty="0" smtClean="0"/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M</a:t>
            </a:r>
            <a:r>
              <a:rPr lang="en-IN" dirty="0" smtClean="0"/>
              <a:t>utual </a:t>
            </a:r>
            <a:r>
              <a:rPr lang="en-IN" dirty="0"/>
              <a:t>exclusion </a:t>
            </a:r>
            <a:r>
              <a:rPr lang="en-IN" dirty="0" smtClean="0"/>
              <a:t>is guaranteed </a:t>
            </a:r>
            <a:r>
              <a:rPr lang="en-IN" b="1" dirty="0">
                <a:solidFill>
                  <a:srgbClr val="FFFF00"/>
                </a:solidFill>
              </a:rPr>
              <a:t>without deadlock or starvation</a:t>
            </a:r>
            <a:r>
              <a:rPr lang="en-IN" dirty="0"/>
              <a:t>. </a:t>
            </a:r>
            <a:endParaRPr lang="en-IN" dirty="0" smtClean="0"/>
          </a:p>
          <a:p>
            <a:pPr marL="457200" indent="-457200">
              <a:buFont typeface="+mj-lt"/>
              <a:buAutoNum type="arabicPeriod"/>
            </a:pPr>
            <a:r>
              <a:rPr lang="en-IN" b="1" dirty="0" smtClean="0">
                <a:solidFill>
                  <a:srgbClr val="FFFF00"/>
                </a:solidFill>
              </a:rPr>
              <a:t>No single </a:t>
            </a:r>
            <a:r>
              <a:rPr lang="en-IN" b="1" dirty="0">
                <a:solidFill>
                  <a:srgbClr val="FFFF00"/>
                </a:solidFill>
              </a:rPr>
              <a:t>point of </a:t>
            </a:r>
            <a:r>
              <a:rPr lang="en-IN" b="1" dirty="0" smtClean="0">
                <a:solidFill>
                  <a:srgbClr val="FFFF00"/>
                </a:solidFill>
              </a:rPr>
              <a:t>failure</a:t>
            </a:r>
            <a:r>
              <a:rPr lang="en-IN" dirty="0"/>
              <a:t> </a:t>
            </a:r>
            <a:r>
              <a:rPr lang="en-IN" dirty="0" smtClean="0"/>
              <a:t>but instead possibly </a:t>
            </a:r>
            <a:r>
              <a:rPr lang="en-IN" sz="2800" b="1" dirty="0" smtClean="0">
                <a:solidFill>
                  <a:srgbClr val="FFFF00"/>
                </a:solidFill>
              </a:rPr>
              <a:t>n</a:t>
            </a:r>
            <a:r>
              <a:rPr lang="en-IN" dirty="0" smtClean="0">
                <a:solidFill>
                  <a:srgbClr val="FFFF00"/>
                </a:solidFill>
              </a:rPr>
              <a:t> points of failure</a:t>
            </a:r>
            <a:r>
              <a:rPr lang="en-IN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 smtClean="0">
                <a:solidFill>
                  <a:srgbClr val="FFFF00"/>
                </a:solidFill>
              </a:rPr>
              <a:t>Crashed process will fail to respond</a:t>
            </a:r>
            <a:r>
              <a:rPr lang="en-IN" b="1" dirty="0" smtClean="0"/>
              <a:t> </a:t>
            </a:r>
            <a:r>
              <a:rPr lang="en-IN" dirty="0" smtClean="0"/>
              <a:t>to incoming requests, that would be </a:t>
            </a:r>
            <a:r>
              <a:rPr lang="en-IN" b="1" dirty="0" smtClean="0">
                <a:solidFill>
                  <a:srgbClr val="FFFF00"/>
                </a:solidFill>
              </a:rPr>
              <a:t>incorrectly interpreted as denial of permission</a:t>
            </a:r>
            <a:r>
              <a:rPr lang="en-IN" dirty="0" smtClean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This would thus </a:t>
            </a:r>
            <a:r>
              <a:rPr lang="en-IN" b="1" dirty="0" smtClean="0">
                <a:solidFill>
                  <a:srgbClr val="FFFF00"/>
                </a:solidFill>
              </a:rPr>
              <a:t>block </a:t>
            </a:r>
            <a:r>
              <a:rPr lang="en-IN" b="1" dirty="0">
                <a:solidFill>
                  <a:srgbClr val="FFFF00"/>
                </a:solidFill>
              </a:rPr>
              <a:t>all </a:t>
            </a:r>
            <a:r>
              <a:rPr lang="en-IN" b="1" dirty="0" smtClean="0">
                <a:solidFill>
                  <a:srgbClr val="FFFF00"/>
                </a:solidFill>
              </a:rPr>
              <a:t>subsequent attempts </a:t>
            </a:r>
            <a:r>
              <a:rPr lang="en-IN" b="1" dirty="0">
                <a:solidFill>
                  <a:srgbClr val="FFFF00"/>
                </a:solidFill>
              </a:rPr>
              <a:t>by all </a:t>
            </a:r>
            <a:r>
              <a:rPr lang="en-IN" b="1" dirty="0" smtClean="0">
                <a:solidFill>
                  <a:srgbClr val="FFFF00"/>
                </a:solidFill>
              </a:rPr>
              <a:t>other processes </a:t>
            </a:r>
            <a:r>
              <a:rPr lang="en-IN" dirty="0"/>
              <a:t>to enter </a:t>
            </a:r>
            <a:r>
              <a:rPr lang="en-IN" dirty="0" smtClean="0"/>
              <a:t>all </a:t>
            </a:r>
            <a:r>
              <a:rPr lang="en-IN" dirty="0"/>
              <a:t>critical </a:t>
            </a:r>
            <a:r>
              <a:rPr lang="en-IN" dirty="0" smtClean="0"/>
              <a:t>regions.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P</a:t>
            </a:r>
            <a:r>
              <a:rPr lang="en-IN" dirty="0" smtClean="0"/>
              <a:t>robability </a:t>
            </a:r>
            <a:r>
              <a:rPr lang="en-IN" dirty="0"/>
              <a:t>of </a:t>
            </a:r>
            <a:r>
              <a:rPr lang="en-IN" b="1" dirty="0" smtClean="0">
                <a:solidFill>
                  <a:srgbClr val="FFFF00"/>
                </a:solidFill>
              </a:rPr>
              <a:t>one of </a:t>
            </a:r>
            <a:r>
              <a:rPr lang="en-IN" b="1" dirty="0">
                <a:solidFill>
                  <a:srgbClr val="FFFF00"/>
                </a:solidFill>
              </a:rPr>
              <a:t>the </a:t>
            </a:r>
            <a:r>
              <a:rPr lang="en-IN" sz="2800" b="1" i="1" dirty="0">
                <a:solidFill>
                  <a:srgbClr val="FFFF00"/>
                </a:solidFill>
              </a:rPr>
              <a:t>n</a:t>
            </a:r>
            <a:r>
              <a:rPr lang="en-IN" b="1" i="1" dirty="0">
                <a:solidFill>
                  <a:srgbClr val="FFFF00"/>
                </a:solidFill>
              </a:rPr>
              <a:t> </a:t>
            </a:r>
            <a:r>
              <a:rPr lang="en-IN" b="1" dirty="0">
                <a:solidFill>
                  <a:srgbClr val="FFFF00"/>
                </a:solidFill>
              </a:rPr>
              <a:t>processes failing is at least </a:t>
            </a:r>
            <a:r>
              <a:rPr lang="en-IN" sz="2800" b="1" i="1" dirty="0">
                <a:solidFill>
                  <a:srgbClr val="FFFF00"/>
                </a:solidFill>
              </a:rPr>
              <a:t>n</a:t>
            </a:r>
            <a:r>
              <a:rPr lang="en-IN" b="1" i="1" dirty="0">
                <a:solidFill>
                  <a:srgbClr val="FFFF00"/>
                </a:solidFill>
              </a:rPr>
              <a:t> </a:t>
            </a:r>
            <a:r>
              <a:rPr lang="en-IN" b="1" dirty="0">
                <a:solidFill>
                  <a:srgbClr val="FFFF00"/>
                </a:solidFill>
              </a:rPr>
              <a:t>times as large</a:t>
            </a:r>
            <a:r>
              <a:rPr lang="en-IN" dirty="0"/>
              <a:t> as a single coordinator </a:t>
            </a:r>
            <a:r>
              <a:rPr lang="en-IN" dirty="0" smtClean="0"/>
              <a:t>failing.</a:t>
            </a:r>
          </a:p>
        </p:txBody>
      </p:sp>
    </p:spTree>
    <p:extLst>
      <p:ext uri="{BB962C8B-B14F-4D97-AF65-F5344CB8AC3E}">
        <p14:creationId xmlns:p14="http://schemas.microsoft.com/office/powerpoint/2010/main" val="7544863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109" y="1271239"/>
            <a:ext cx="9905999" cy="443818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n-IN" dirty="0"/>
              <a:t>Either a </a:t>
            </a:r>
            <a:r>
              <a:rPr lang="en-IN" b="1" dirty="0">
                <a:solidFill>
                  <a:srgbClr val="FFFF00"/>
                </a:solidFill>
              </a:rPr>
              <a:t>multicast communication primitive must be used</a:t>
            </a:r>
            <a:r>
              <a:rPr lang="en-IN" dirty="0"/>
              <a:t>, or </a:t>
            </a:r>
            <a:r>
              <a:rPr lang="en-IN" b="1" dirty="0">
                <a:solidFill>
                  <a:srgbClr val="FFFF00"/>
                </a:solidFill>
              </a:rPr>
              <a:t>each process must maintain the group membership </a:t>
            </a:r>
            <a:r>
              <a:rPr lang="en-IN" b="1" dirty="0" smtClean="0">
                <a:solidFill>
                  <a:srgbClr val="FFFF00"/>
                </a:solidFill>
              </a:rPr>
              <a:t>list.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IN" b="1" dirty="0">
                <a:solidFill>
                  <a:srgbClr val="FFFF00"/>
                </a:solidFill>
              </a:rPr>
              <a:t>W</a:t>
            </a:r>
            <a:r>
              <a:rPr lang="en-IN" b="1" dirty="0" smtClean="0">
                <a:solidFill>
                  <a:srgbClr val="FFFF00"/>
                </a:solidFill>
              </a:rPr>
              <a:t>orks </a:t>
            </a:r>
            <a:r>
              <a:rPr lang="en-IN" b="1" dirty="0">
                <a:solidFill>
                  <a:srgbClr val="FFFF00"/>
                </a:solidFill>
              </a:rPr>
              <a:t>best with small groups </a:t>
            </a:r>
            <a:r>
              <a:rPr lang="en-IN" dirty="0"/>
              <a:t>of processes that never change </a:t>
            </a:r>
            <a:r>
              <a:rPr lang="en-IN" dirty="0" smtClean="0"/>
              <a:t>their group </a:t>
            </a:r>
            <a:r>
              <a:rPr lang="en-IN" dirty="0"/>
              <a:t>memberships</a:t>
            </a:r>
            <a:endParaRPr lang="en-IN" i="1" dirty="0"/>
          </a:p>
          <a:p>
            <a:pPr marL="457200" indent="-457200">
              <a:buFont typeface="+mj-lt"/>
              <a:buAutoNum type="arabicPeriod" startAt="6"/>
            </a:pPr>
            <a:r>
              <a:rPr lang="en-IN" b="1" i="1" dirty="0">
                <a:solidFill>
                  <a:srgbClr val="FFFF00"/>
                </a:solidFill>
              </a:rPr>
              <a:t>A</a:t>
            </a:r>
            <a:r>
              <a:rPr lang="en-IN" b="1" i="1" dirty="0" smtClean="0">
                <a:solidFill>
                  <a:srgbClr val="FFFF00"/>
                </a:solidFill>
              </a:rPr>
              <a:t>ll </a:t>
            </a:r>
            <a:r>
              <a:rPr lang="en-IN" b="1" dirty="0">
                <a:solidFill>
                  <a:srgbClr val="FFFF00"/>
                </a:solidFill>
              </a:rPr>
              <a:t>processes are involved in </a:t>
            </a:r>
            <a:r>
              <a:rPr lang="en-IN" b="1" i="1" dirty="0">
                <a:solidFill>
                  <a:srgbClr val="FFFF00"/>
                </a:solidFill>
              </a:rPr>
              <a:t>all </a:t>
            </a:r>
            <a:r>
              <a:rPr lang="en-IN" b="1" dirty="0">
                <a:solidFill>
                  <a:srgbClr val="FFFF00"/>
                </a:solidFill>
              </a:rPr>
              <a:t>decisions</a:t>
            </a:r>
            <a:r>
              <a:rPr lang="en-IN" dirty="0"/>
              <a:t> concerning accessing the shared </a:t>
            </a:r>
            <a:r>
              <a:rPr lang="en-IN" dirty="0" smtClean="0"/>
              <a:t>resource. Thus it might lead to </a:t>
            </a:r>
            <a:r>
              <a:rPr lang="en-IN" b="1" dirty="0" smtClean="0">
                <a:solidFill>
                  <a:srgbClr val="FFFF00"/>
                </a:solidFill>
              </a:rPr>
              <a:t>multiple Bottlenecks</a:t>
            </a:r>
            <a:r>
              <a:rPr lang="en-IN" dirty="0" smtClean="0"/>
              <a:t>. 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IN" dirty="0" smtClean="0"/>
              <a:t>The algorithm </a:t>
            </a:r>
            <a:r>
              <a:rPr lang="en-IN" dirty="0"/>
              <a:t>is </a:t>
            </a:r>
            <a:r>
              <a:rPr lang="en-IN" b="1" dirty="0">
                <a:solidFill>
                  <a:srgbClr val="FFFF00"/>
                </a:solidFill>
              </a:rPr>
              <a:t>slower, more complicated, more </a:t>
            </a:r>
            <a:r>
              <a:rPr lang="en-IN" b="1" dirty="0" smtClean="0">
                <a:solidFill>
                  <a:srgbClr val="FFFF00"/>
                </a:solidFill>
              </a:rPr>
              <a:t>expensive, and </a:t>
            </a:r>
            <a:r>
              <a:rPr lang="en-IN" b="1" dirty="0">
                <a:solidFill>
                  <a:srgbClr val="FFFF00"/>
                </a:solidFill>
              </a:rPr>
              <a:t>less </a:t>
            </a:r>
            <a:r>
              <a:rPr lang="en-IN" b="1">
                <a:solidFill>
                  <a:srgbClr val="FFFF00"/>
                </a:solidFill>
              </a:rPr>
              <a:t>robust </a:t>
            </a:r>
            <a:r>
              <a:rPr lang="en-IN" smtClean="0"/>
              <a:t>than </a:t>
            </a:r>
            <a:r>
              <a:rPr lang="en-IN" dirty="0"/>
              <a:t>the original centralized one</a:t>
            </a:r>
            <a:r>
              <a:rPr lang="en-IN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9217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66118"/>
            <a:ext cx="9905998" cy="731311"/>
          </a:xfrm>
        </p:spPr>
        <p:txBody>
          <a:bodyPr/>
          <a:lstStyle/>
          <a:p>
            <a:r>
              <a:rPr lang="en-IN" b="1" dirty="0"/>
              <a:t>LOGICAL CLOCKS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426029"/>
            <a:ext cx="9905999" cy="4637314"/>
          </a:xfrm>
        </p:spPr>
        <p:txBody>
          <a:bodyPr>
            <a:normAutofit/>
          </a:bodyPr>
          <a:lstStyle/>
          <a:p>
            <a:r>
              <a:rPr lang="en-IN" dirty="0" smtClean="0"/>
              <a:t>So far we </a:t>
            </a:r>
            <a:r>
              <a:rPr lang="en-IN" dirty="0"/>
              <a:t>have </a:t>
            </a:r>
            <a:r>
              <a:rPr lang="en-IN" b="1" dirty="0">
                <a:solidFill>
                  <a:srgbClr val="FFFF00"/>
                </a:solidFill>
              </a:rPr>
              <a:t>assumed</a:t>
            </a:r>
            <a:r>
              <a:rPr lang="en-IN" dirty="0"/>
              <a:t> that clock </a:t>
            </a:r>
            <a:r>
              <a:rPr lang="en-IN" b="1" dirty="0">
                <a:solidFill>
                  <a:srgbClr val="FFFF00"/>
                </a:solidFill>
              </a:rPr>
              <a:t>synchronization is naturally related to</a:t>
            </a:r>
            <a:r>
              <a:rPr lang="en-IN" dirty="0"/>
              <a:t> </a:t>
            </a:r>
            <a:r>
              <a:rPr lang="en-IN" b="1" dirty="0" smtClean="0">
                <a:solidFill>
                  <a:srgbClr val="FFFF00"/>
                </a:solidFill>
              </a:rPr>
              <a:t>real time</a:t>
            </a:r>
            <a:r>
              <a:rPr lang="en-IN" dirty="0"/>
              <a:t>. </a:t>
            </a:r>
            <a:endParaRPr lang="en-IN" dirty="0" smtClean="0"/>
          </a:p>
          <a:p>
            <a:r>
              <a:rPr lang="en-IN" dirty="0" smtClean="0"/>
              <a:t>However</a:t>
            </a:r>
            <a:r>
              <a:rPr lang="en-IN" dirty="0"/>
              <a:t>, </a:t>
            </a:r>
            <a:r>
              <a:rPr lang="en-IN" dirty="0" smtClean="0"/>
              <a:t>it is also possible that </a:t>
            </a:r>
            <a:r>
              <a:rPr lang="en-IN" dirty="0"/>
              <a:t>it may be sufficient that </a:t>
            </a:r>
            <a:r>
              <a:rPr lang="en-IN" b="1" dirty="0">
                <a:solidFill>
                  <a:srgbClr val="FFFF00"/>
                </a:solidFill>
              </a:rPr>
              <a:t>every node </a:t>
            </a:r>
            <a:r>
              <a:rPr lang="en-IN" b="1" dirty="0" smtClean="0">
                <a:solidFill>
                  <a:srgbClr val="FFFF00"/>
                </a:solidFill>
              </a:rPr>
              <a:t>agrees on </a:t>
            </a:r>
            <a:r>
              <a:rPr lang="en-IN" b="1" dirty="0">
                <a:solidFill>
                  <a:srgbClr val="FFFF00"/>
                </a:solidFill>
              </a:rPr>
              <a:t>a current time</a:t>
            </a:r>
            <a:r>
              <a:rPr lang="en-IN" dirty="0"/>
              <a:t>, without that time necessarily being the same as the real time.</a:t>
            </a:r>
          </a:p>
          <a:p>
            <a:r>
              <a:rPr lang="en-IN" dirty="0" smtClean="0"/>
              <a:t>For </a:t>
            </a:r>
            <a:r>
              <a:rPr lang="en-IN" dirty="0" err="1" smtClean="0"/>
              <a:t>eg</a:t>
            </a:r>
            <a:r>
              <a:rPr lang="en-IN" dirty="0" smtClean="0"/>
              <a:t>: It </a:t>
            </a:r>
            <a:r>
              <a:rPr lang="en-IN" dirty="0"/>
              <a:t>is adequate that </a:t>
            </a:r>
            <a:r>
              <a:rPr lang="en-IN" dirty="0" smtClean="0"/>
              <a:t>two nodes </a:t>
            </a:r>
            <a:r>
              <a:rPr lang="en-IN" dirty="0"/>
              <a:t>agree that </a:t>
            </a:r>
            <a:r>
              <a:rPr lang="en-IN" b="1" i="1" dirty="0" err="1">
                <a:solidFill>
                  <a:srgbClr val="FFFF00"/>
                </a:solidFill>
              </a:rPr>
              <a:t>input.o</a:t>
            </a:r>
            <a:r>
              <a:rPr lang="en-IN" b="1" i="1" dirty="0">
                <a:solidFill>
                  <a:srgbClr val="FFFF00"/>
                </a:solidFill>
              </a:rPr>
              <a:t> </a:t>
            </a:r>
            <a:r>
              <a:rPr lang="en-IN" b="1" dirty="0">
                <a:solidFill>
                  <a:srgbClr val="FFFF00"/>
                </a:solidFill>
              </a:rPr>
              <a:t>is outdated by a new version of </a:t>
            </a:r>
            <a:r>
              <a:rPr lang="en-IN" b="1" i="1" dirty="0" err="1">
                <a:solidFill>
                  <a:srgbClr val="FFFF00"/>
                </a:solidFill>
              </a:rPr>
              <a:t>input.c</a:t>
            </a:r>
            <a:r>
              <a:rPr lang="en-IN" b="1" i="1" dirty="0">
                <a:solidFill>
                  <a:srgbClr val="FFFF00"/>
                </a:solidFill>
              </a:rPr>
              <a:t>. </a:t>
            </a:r>
            <a:endParaRPr lang="en-IN" b="1" i="1" dirty="0" smtClean="0">
              <a:solidFill>
                <a:srgbClr val="FFFF00"/>
              </a:solidFill>
            </a:endParaRPr>
          </a:p>
          <a:p>
            <a:r>
              <a:rPr lang="en-IN" dirty="0" smtClean="0"/>
              <a:t>In</a:t>
            </a:r>
            <a:r>
              <a:rPr lang="en-IN" b="1" dirty="0" smtClean="0">
                <a:solidFill>
                  <a:srgbClr val="FFFF00"/>
                </a:solidFill>
              </a:rPr>
              <a:t> </a:t>
            </a:r>
            <a:r>
              <a:rPr lang="en-IN" dirty="0"/>
              <a:t>this </a:t>
            </a:r>
            <a:r>
              <a:rPr lang="en-IN" dirty="0" smtClean="0"/>
              <a:t>case, </a:t>
            </a:r>
            <a:r>
              <a:rPr lang="en-IN" b="1" dirty="0" smtClean="0">
                <a:solidFill>
                  <a:srgbClr val="FFFF00"/>
                </a:solidFill>
              </a:rPr>
              <a:t>keeping </a:t>
            </a:r>
            <a:r>
              <a:rPr lang="en-IN" b="1" dirty="0">
                <a:solidFill>
                  <a:srgbClr val="FFFF00"/>
                </a:solidFill>
              </a:rPr>
              <a:t>track of each other's </a:t>
            </a:r>
            <a:r>
              <a:rPr lang="en-IN" b="1" dirty="0" smtClean="0">
                <a:solidFill>
                  <a:srgbClr val="FFFF00"/>
                </a:solidFill>
              </a:rPr>
              <a:t>events is </a:t>
            </a:r>
            <a:r>
              <a:rPr lang="en-IN" b="1" dirty="0">
                <a:solidFill>
                  <a:srgbClr val="FFFF00"/>
                </a:solidFill>
              </a:rPr>
              <a:t>what matters</a:t>
            </a:r>
            <a:r>
              <a:rPr lang="en-IN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71755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758283"/>
            <a:ext cx="9905999" cy="545294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3000" b="1" dirty="0" smtClean="0"/>
              <a:t>Possible solution:</a:t>
            </a:r>
          </a:p>
          <a:p>
            <a:r>
              <a:rPr lang="en-IN" dirty="0" smtClean="0"/>
              <a:t>When </a:t>
            </a:r>
            <a:r>
              <a:rPr lang="en-IN" dirty="0"/>
              <a:t>a request comes in, the </a:t>
            </a:r>
            <a:r>
              <a:rPr lang="en-IN" b="1" dirty="0">
                <a:solidFill>
                  <a:srgbClr val="FFFF00"/>
                </a:solidFill>
              </a:rPr>
              <a:t>receiver always sends a reply</a:t>
            </a:r>
            <a:r>
              <a:rPr lang="en-IN" dirty="0"/>
              <a:t>, either granting </a:t>
            </a:r>
            <a:r>
              <a:rPr lang="en-IN" dirty="0" smtClean="0"/>
              <a:t>or denying </a:t>
            </a:r>
            <a:r>
              <a:rPr lang="en-IN" dirty="0"/>
              <a:t>permission. </a:t>
            </a:r>
            <a:endParaRPr lang="en-IN" dirty="0" smtClean="0"/>
          </a:p>
          <a:p>
            <a:r>
              <a:rPr lang="en-IN" dirty="0" smtClean="0"/>
              <a:t>If a </a:t>
            </a:r>
            <a:r>
              <a:rPr lang="en-IN" b="1" dirty="0" smtClean="0">
                <a:solidFill>
                  <a:srgbClr val="FFFF00"/>
                </a:solidFill>
              </a:rPr>
              <a:t>request </a:t>
            </a:r>
            <a:r>
              <a:rPr lang="en-IN" b="1" dirty="0">
                <a:solidFill>
                  <a:srgbClr val="FFFF00"/>
                </a:solidFill>
              </a:rPr>
              <a:t>or a reply is lost</a:t>
            </a:r>
            <a:r>
              <a:rPr lang="en-IN" dirty="0"/>
              <a:t>, the sender </a:t>
            </a:r>
            <a:r>
              <a:rPr lang="en-IN" b="1" dirty="0" smtClean="0">
                <a:solidFill>
                  <a:srgbClr val="FFFF00"/>
                </a:solidFill>
              </a:rPr>
              <a:t>times out </a:t>
            </a:r>
            <a:r>
              <a:rPr lang="en-IN" b="1" dirty="0">
                <a:solidFill>
                  <a:srgbClr val="FFFF00"/>
                </a:solidFill>
              </a:rPr>
              <a:t>and keeps trying</a:t>
            </a:r>
            <a:r>
              <a:rPr lang="en-IN" dirty="0"/>
              <a:t> until either a reply comes back or the sender concludes </a:t>
            </a:r>
            <a:r>
              <a:rPr lang="en-IN" dirty="0" smtClean="0"/>
              <a:t>that the </a:t>
            </a:r>
            <a:r>
              <a:rPr lang="en-IN" dirty="0"/>
              <a:t>destination is dead. </a:t>
            </a:r>
            <a:endParaRPr lang="en-IN" dirty="0" smtClean="0"/>
          </a:p>
          <a:p>
            <a:r>
              <a:rPr lang="en-IN" dirty="0" smtClean="0"/>
              <a:t>If </a:t>
            </a:r>
            <a:r>
              <a:rPr lang="en-IN" dirty="0"/>
              <a:t>a </a:t>
            </a:r>
            <a:r>
              <a:rPr lang="en-IN" b="1" dirty="0">
                <a:solidFill>
                  <a:srgbClr val="FFFF00"/>
                </a:solidFill>
              </a:rPr>
              <a:t>request is denied</a:t>
            </a:r>
            <a:r>
              <a:rPr lang="en-IN" dirty="0"/>
              <a:t>, the sender should </a:t>
            </a:r>
            <a:r>
              <a:rPr lang="en-IN" b="1" dirty="0">
                <a:solidFill>
                  <a:srgbClr val="FFFF00"/>
                </a:solidFill>
              </a:rPr>
              <a:t>block </a:t>
            </a:r>
            <a:r>
              <a:rPr lang="en-IN" b="1" dirty="0" smtClean="0">
                <a:solidFill>
                  <a:srgbClr val="FFFF00"/>
                </a:solidFill>
              </a:rPr>
              <a:t>waiting for </a:t>
            </a:r>
            <a:r>
              <a:rPr lang="en-IN" b="1" dirty="0">
                <a:solidFill>
                  <a:srgbClr val="FFFF00"/>
                </a:solidFill>
              </a:rPr>
              <a:t>a subsequent </a:t>
            </a:r>
            <a:r>
              <a:rPr lang="en-IN" b="1" i="1" dirty="0">
                <a:solidFill>
                  <a:srgbClr val="FFFF00"/>
                </a:solidFill>
              </a:rPr>
              <a:t>OK </a:t>
            </a:r>
            <a:r>
              <a:rPr lang="en-IN" dirty="0"/>
              <a:t>message</a:t>
            </a:r>
            <a:r>
              <a:rPr lang="en-IN" dirty="0" smtClean="0"/>
              <a:t>.</a:t>
            </a:r>
          </a:p>
          <a:p>
            <a:r>
              <a:rPr lang="en-IN" dirty="0"/>
              <a:t>C</a:t>
            </a:r>
            <a:r>
              <a:rPr lang="en-IN" dirty="0" smtClean="0"/>
              <a:t>an </a:t>
            </a:r>
            <a:r>
              <a:rPr lang="en-IN" dirty="0"/>
              <a:t>be modified to </a:t>
            </a:r>
            <a:r>
              <a:rPr lang="en-IN" b="1" dirty="0">
                <a:solidFill>
                  <a:srgbClr val="FFFF00"/>
                </a:solidFill>
              </a:rPr>
              <a:t>grant permission when it has collected permission from </a:t>
            </a:r>
            <a:r>
              <a:rPr lang="en-IN" b="1" dirty="0" smtClean="0">
                <a:solidFill>
                  <a:srgbClr val="FFFF00"/>
                </a:solidFill>
              </a:rPr>
              <a:t>a simple </a:t>
            </a:r>
            <a:r>
              <a:rPr lang="en-IN" b="1" dirty="0">
                <a:solidFill>
                  <a:srgbClr val="FFFF00"/>
                </a:solidFill>
              </a:rPr>
              <a:t>majority of the other processes</a:t>
            </a:r>
            <a:r>
              <a:rPr lang="en-IN" dirty="0"/>
              <a:t>, rather than </a:t>
            </a:r>
            <a:r>
              <a:rPr lang="en-IN" dirty="0" smtClean="0"/>
              <a:t>from </a:t>
            </a:r>
            <a:r>
              <a:rPr lang="en-IN" dirty="0"/>
              <a:t>all of </a:t>
            </a:r>
            <a:r>
              <a:rPr lang="en-IN" dirty="0" smtClean="0"/>
              <a:t>them.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50918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31141"/>
          </a:xfrm>
        </p:spPr>
        <p:txBody>
          <a:bodyPr/>
          <a:lstStyle/>
          <a:p>
            <a:r>
              <a:rPr lang="en-IN" dirty="0" smtClean="0"/>
              <a:t>Comparison </a:t>
            </a:r>
            <a:r>
              <a:rPr lang="en-IN" dirty="0"/>
              <a:t>of the Four Algorithms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935" t="37239" r="43363" b="47578"/>
          <a:stretch/>
        </p:blipFill>
        <p:spPr>
          <a:xfrm>
            <a:off x="1044352" y="2029522"/>
            <a:ext cx="10100119" cy="349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153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52721"/>
          </a:xfrm>
        </p:spPr>
        <p:txBody>
          <a:bodyPr/>
          <a:lstStyle/>
          <a:p>
            <a:r>
              <a:rPr lang="en-IN" b="1" dirty="0"/>
              <a:t>Token Based </a:t>
            </a:r>
            <a:r>
              <a:rPr lang="en-IN" b="1" dirty="0" smtClean="0"/>
              <a:t>Algorithms</a:t>
            </a:r>
            <a:r>
              <a:rPr lang="en-IN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sz="2800" dirty="0" smtClean="0"/>
              <a:t>Suzuki- Kasami’s Broadcast Algorithms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800" dirty="0" smtClean="0"/>
              <a:t>Singhal‘s </a:t>
            </a:r>
            <a:r>
              <a:rPr lang="en-IN" sz="2800" dirty="0"/>
              <a:t>Heurastic </a:t>
            </a:r>
            <a:r>
              <a:rPr lang="en-IN" sz="2800" dirty="0" smtClean="0"/>
              <a:t>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800" dirty="0" smtClean="0"/>
              <a:t>Raymond‘s </a:t>
            </a:r>
            <a:r>
              <a:rPr lang="en-IN" sz="2800" dirty="0"/>
              <a:t>Tree based Algorithm </a:t>
            </a:r>
            <a:r>
              <a:rPr lang="en-IN" dirty="0"/>
              <a:t>	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47009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06645"/>
            <a:ext cx="9905998" cy="719628"/>
          </a:xfrm>
        </p:spPr>
        <p:txBody>
          <a:bodyPr/>
          <a:lstStyle/>
          <a:p>
            <a:r>
              <a:rPr lang="en-IN" b="1" dirty="0"/>
              <a:t>Suzuki- Kasami’s Broadcast </a:t>
            </a:r>
            <a:r>
              <a:rPr lang="en-IN" b="1" dirty="0" smtClean="0"/>
              <a:t>Algorithms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460810"/>
            <a:ext cx="9905999" cy="5029200"/>
          </a:xfrm>
        </p:spPr>
        <p:txBody>
          <a:bodyPr/>
          <a:lstStyle/>
          <a:p>
            <a:r>
              <a:rPr lang="en-IN" dirty="0" smtClean="0"/>
              <a:t>It </a:t>
            </a:r>
            <a:r>
              <a:rPr lang="en-IN" dirty="0"/>
              <a:t>is </a:t>
            </a:r>
            <a:r>
              <a:rPr lang="en-IN" dirty="0" smtClean="0"/>
              <a:t>a </a:t>
            </a:r>
            <a:r>
              <a:rPr lang="en-IN" b="1" dirty="0" smtClean="0">
                <a:solidFill>
                  <a:srgbClr val="FFFF00"/>
                </a:solidFill>
              </a:rPr>
              <a:t>modification </a:t>
            </a:r>
            <a:r>
              <a:rPr lang="en-IN" b="1" dirty="0">
                <a:solidFill>
                  <a:srgbClr val="FFFF00"/>
                </a:solidFill>
              </a:rPr>
              <a:t>of </a:t>
            </a:r>
            <a:r>
              <a:rPr lang="en-IN" b="1" dirty="0" smtClean="0">
                <a:solidFill>
                  <a:srgbClr val="FFFF00"/>
                </a:solidFill>
              </a:rPr>
              <a:t>Ricart</a:t>
            </a:r>
            <a:r>
              <a:rPr lang="en-IN" b="1" dirty="0">
                <a:solidFill>
                  <a:srgbClr val="FFFF00"/>
                </a:solidFill>
              </a:rPr>
              <a:t>-</a:t>
            </a:r>
            <a:r>
              <a:rPr lang="en-IN" b="1" dirty="0" smtClean="0">
                <a:solidFill>
                  <a:srgbClr val="FFFF00"/>
                </a:solidFill>
              </a:rPr>
              <a:t> Agrawala algorithm</a:t>
            </a:r>
            <a:r>
              <a:rPr lang="en-IN" dirty="0" smtClean="0"/>
              <a:t> (</a:t>
            </a:r>
            <a:r>
              <a:rPr lang="en-IN" i="1" dirty="0" smtClean="0"/>
              <a:t>permission </a:t>
            </a:r>
            <a:r>
              <a:rPr lang="en-IN" i="1" dirty="0"/>
              <a:t>based </a:t>
            </a:r>
            <a:r>
              <a:rPr lang="en-IN" i="1" dirty="0" smtClean="0"/>
              <a:t>Non-token based </a:t>
            </a:r>
            <a:r>
              <a:rPr lang="en-IN" i="1" dirty="0"/>
              <a:t>algorithm </a:t>
            </a:r>
            <a:r>
              <a:rPr lang="en-IN" i="1" dirty="0" smtClean="0"/>
              <a:t>using</a:t>
            </a:r>
            <a:r>
              <a:rPr lang="en-IN" i="1" dirty="0"/>
              <a:t> </a:t>
            </a:r>
            <a:r>
              <a:rPr lang="en-IN" b="1" i="1" dirty="0"/>
              <a:t>REQUEST</a:t>
            </a:r>
            <a:r>
              <a:rPr lang="en-IN" i="1" dirty="0"/>
              <a:t> and </a:t>
            </a:r>
            <a:r>
              <a:rPr lang="en-IN" b="1" i="1" dirty="0"/>
              <a:t>REPLY</a:t>
            </a:r>
            <a:r>
              <a:rPr lang="en-IN" i="1" dirty="0"/>
              <a:t> messages to ensure mutual </a:t>
            </a:r>
            <a:r>
              <a:rPr lang="en-IN" i="1" dirty="0" smtClean="0"/>
              <a:t>exclusion).</a:t>
            </a:r>
          </a:p>
          <a:p>
            <a:r>
              <a:rPr lang="en-IN" dirty="0"/>
              <a:t>In token-based algorithms, </a:t>
            </a:r>
            <a:r>
              <a:rPr lang="en-IN" b="1" dirty="0">
                <a:solidFill>
                  <a:srgbClr val="FFFF00"/>
                </a:solidFill>
              </a:rPr>
              <a:t>A site is allowed to enter its critical section if it possesses the unique token</a:t>
            </a:r>
            <a:r>
              <a:rPr lang="en-IN" dirty="0"/>
              <a:t>. </a:t>
            </a:r>
            <a:endParaRPr lang="en-IN" dirty="0" smtClean="0"/>
          </a:p>
          <a:p>
            <a:r>
              <a:rPr lang="en-IN" b="1" dirty="0" smtClean="0">
                <a:solidFill>
                  <a:srgbClr val="FFFF00"/>
                </a:solidFill>
              </a:rPr>
              <a:t>Non-token </a:t>
            </a:r>
            <a:r>
              <a:rPr lang="en-IN" b="1" dirty="0">
                <a:solidFill>
                  <a:srgbClr val="FFFF00"/>
                </a:solidFill>
              </a:rPr>
              <a:t>based algorithms uses timestamp</a:t>
            </a:r>
            <a:r>
              <a:rPr lang="en-IN" dirty="0"/>
              <a:t> to order requests for the critical section where as </a:t>
            </a:r>
            <a:r>
              <a:rPr lang="en-IN" b="1" dirty="0">
                <a:solidFill>
                  <a:srgbClr val="FFFF00"/>
                </a:solidFill>
              </a:rPr>
              <a:t>sequence number is used in token based algorithms</a:t>
            </a:r>
            <a:r>
              <a:rPr lang="en-IN" dirty="0" smtClean="0"/>
              <a:t>.</a:t>
            </a:r>
          </a:p>
          <a:p>
            <a:r>
              <a:rPr lang="en-IN" dirty="0"/>
              <a:t>Each requests for critical section contains a sequence number. This </a:t>
            </a:r>
            <a:r>
              <a:rPr lang="en-IN" b="1" dirty="0">
                <a:solidFill>
                  <a:srgbClr val="FFFF00"/>
                </a:solidFill>
              </a:rPr>
              <a:t>sequence number is used to distinguish old and current requests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45898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892098"/>
            <a:ext cx="9905999" cy="4899103"/>
          </a:xfrm>
        </p:spPr>
        <p:txBody>
          <a:bodyPr/>
          <a:lstStyle/>
          <a:p>
            <a:r>
              <a:rPr lang="en-IN" b="1" dirty="0" smtClean="0"/>
              <a:t>Each process maintains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400" dirty="0" smtClean="0"/>
              <a:t>an array req[ ], where </a:t>
            </a:r>
            <a:r>
              <a:rPr lang="en-IN" sz="2400" b="1" dirty="0" smtClean="0">
                <a:solidFill>
                  <a:srgbClr val="FFFF00"/>
                </a:solidFill>
              </a:rPr>
              <a:t>req[</a:t>
            </a:r>
            <a:r>
              <a:rPr lang="en-IN" sz="2400" b="1" dirty="0" err="1" smtClean="0">
                <a:solidFill>
                  <a:srgbClr val="FFFF00"/>
                </a:solidFill>
              </a:rPr>
              <a:t>i</a:t>
            </a:r>
            <a:r>
              <a:rPr lang="en-IN" sz="2400" b="1" dirty="0" smtClean="0">
                <a:solidFill>
                  <a:srgbClr val="FFFF00"/>
                </a:solidFill>
              </a:rPr>
              <a:t>] denotes the sequence no of the latest request from the process </a:t>
            </a:r>
            <a:r>
              <a:rPr lang="en-IN" sz="2400" b="1" dirty="0" err="1" smtClean="0">
                <a:solidFill>
                  <a:srgbClr val="FFFF00"/>
                </a:solidFill>
              </a:rPr>
              <a:t>i</a:t>
            </a:r>
            <a:r>
              <a:rPr lang="en-IN" sz="2400" dirty="0" smtClean="0"/>
              <a:t>.</a:t>
            </a:r>
          </a:p>
          <a:p>
            <a:r>
              <a:rPr lang="en-IN" dirty="0" smtClean="0"/>
              <a:t>Holder of the token maintains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400" dirty="0" smtClean="0"/>
              <a:t>An array last [ ], where </a:t>
            </a:r>
            <a:r>
              <a:rPr lang="en-IN" sz="2400" b="1" dirty="0" smtClean="0">
                <a:solidFill>
                  <a:srgbClr val="FFFF00"/>
                </a:solidFill>
              </a:rPr>
              <a:t>last [</a:t>
            </a:r>
            <a:r>
              <a:rPr lang="en-IN" sz="2400" b="1" dirty="0" err="1" smtClean="0">
                <a:solidFill>
                  <a:srgbClr val="FFFF00"/>
                </a:solidFill>
              </a:rPr>
              <a:t>i</a:t>
            </a:r>
            <a:r>
              <a:rPr lang="en-IN" sz="2400" b="1" dirty="0" smtClean="0">
                <a:solidFill>
                  <a:srgbClr val="FFFF00"/>
                </a:solidFill>
              </a:rPr>
              <a:t>] denotes the sequence number of the latest visit to the CS from process </a:t>
            </a:r>
            <a:r>
              <a:rPr lang="en-IN" sz="2400" b="1" dirty="0" err="1" smtClean="0">
                <a:solidFill>
                  <a:srgbClr val="FFFF00"/>
                </a:solidFill>
              </a:rPr>
              <a:t>i</a:t>
            </a:r>
            <a:r>
              <a:rPr lang="en-IN" sz="2400" dirty="0" smtClean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400" dirty="0" smtClean="0"/>
              <a:t>A queue </a:t>
            </a:r>
            <a:r>
              <a:rPr lang="en-IN" sz="2400" b="1" dirty="0" smtClean="0">
                <a:solidFill>
                  <a:srgbClr val="FFFF00"/>
                </a:solidFill>
              </a:rPr>
              <a:t>Q, to maintain all waiting processes</a:t>
            </a:r>
            <a:r>
              <a:rPr lang="en-IN" sz="2400" dirty="0" smtClean="0"/>
              <a:t>.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8328042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678" t="32202" r="23527" b="19311"/>
          <a:stretch/>
        </p:blipFill>
        <p:spPr>
          <a:xfrm>
            <a:off x="2832410" y="501803"/>
            <a:ext cx="6512312" cy="565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294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86175"/>
          </a:xfrm>
        </p:spPr>
        <p:txBody>
          <a:bodyPr/>
          <a:lstStyle/>
          <a:p>
            <a:r>
              <a:rPr lang="en-IN" b="1" dirty="0" smtClean="0"/>
              <a:t>Algorithm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918010"/>
            <a:ext cx="9905999" cy="353493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 smtClean="0"/>
              <a:t>If a site currently without the token wants to enter the critical section (CS),</a:t>
            </a:r>
            <a:r>
              <a:rPr lang="en-IN" dirty="0"/>
              <a:t> </a:t>
            </a:r>
            <a:r>
              <a:rPr lang="en-IN" dirty="0" smtClean="0"/>
              <a:t>it </a:t>
            </a:r>
            <a:r>
              <a:rPr lang="en-IN" b="1" dirty="0" smtClean="0">
                <a:solidFill>
                  <a:srgbClr val="FFFF00"/>
                </a:solidFill>
              </a:rPr>
              <a:t>broadcasts a REQUEST for token message </a:t>
            </a:r>
            <a:r>
              <a:rPr lang="en-IN" dirty="0" smtClean="0"/>
              <a:t>to all other sites.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Token holder </a:t>
            </a:r>
            <a:r>
              <a:rPr lang="en-IN" b="1" dirty="0" smtClean="0">
                <a:solidFill>
                  <a:srgbClr val="FFFF00"/>
                </a:solidFill>
              </a:rPr>
              <a:t>sends the token to the requester if it itself is not in the CS</a:t>
            </a:r>
            <a:r>
              <a:rPr lang="en-IN" dirty="0" smtClean="0"/>
              <a:t>. Otherwise, it </a:t>
            </a:r>
            <a:r>
              <a:rPr lang="en-IN" b="1" dirty="0" smtClean="0">
                <a:solidFill>
                  <a:srgbClr val="FFFF00"/>
                </a:solidFill>
              </a:rPr>
              <a:t>sends the token after exiting the CS</a:t>
            </a:r>
            <a:r>
              <a:rPr lang="en-IN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A token holder </a:t>
            </a:r>
            <a:r>
              <a:rPr lang="en-IN" b="1" dirty="0" smtClean="0">
                <a:solidFill>
                  <a:srgbClr val="FFFF00"/>
                </a:solidFill>
              </a:rPr>
              <a:t>can make multiple CS access at a time</a:t>
            </a:r>
            <a:r>
              <a:rPr lang="en-IN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73980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009" t="19607" r="33976" b="29387"/>
          <a:stretch/>
        </p:blipFill>
        <p:spPr>
          <a:xfrm>
            <a:off x="0" y="0"/>
            <a:ext cx="5961915" cy="46211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8899" t="19496" r="34391" b="30813"/>
          <a:stretch/>
        </p:blipFill>
        <p:spPr>
          <a:xfrm>
            <a:off x="5718705" y="1929161"/>
            <a:ext cx="6473295" cy="492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600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9401" t="20553" r="34749" b="28667"/>
          <a:stretch/>
        </p:blipFill>
        <p:spPr>
          <a:xfrm>
            <a:off x="6030523" y="1973767"/>
            <a:ext cx="6130082" cy="4884234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9186" t="18662" r="34330" b="28757"/>
          <a:stretch/>
        </p:blipFill>
        <p:spPr>
          <a:xfrm>
            <a:off x="0" y="0"/>
            <a:ext cx="6133171" cy="497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7445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717" t="19292" r="35216" b="29701"/>
          <a:stretch/>
        </p:blipFill>
        <p:spPr>
          <a:xfrm>
            <a:off x="1" y="0"/>
            <a:ext cx="5846954" cy="47838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9575" t="20017" r="34756" b="31593"/>
          <a:stretch/>
        </p:blipFill>
        <p:spPr>
          <a:xfrm>
            <a:off x="5703941" y="1906859"/>
            <a:ext cx="6488059" cy="495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91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9829" y="925286"/>
            <a:ext cx="9871754" cy="5007428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FFFF00"/>
                </a:solidFill>
              </a:rPr>
              <a:t>If two processes do not interact, it is </a:t>
            </a:r>
            <a:r>
              <a:rPr lang="en-IN" b="1" dirty="0" smtClean="0">
                <a:solidFill>
                  <a:srgbClr val="FFFF00"/>
                </a:solidFill>
              </a:rPr>
              <a:t>not necessary </a:t>
            </a:r>
            <a:r>
              <a:rPr lang="en-IN" b="1" dirty="0">
                <a:solidFill>
                  <a:srgbClr val="FFFF00"/>
                </a:solidFill>
              </a:rPr>
              <a:t>that their clocks be synchronized</a:t>
            </a:r>
            <a:r>
              <a:rPr lang="en-IN" dirty="0"/>
              <a:t> because the lack of </a:t>
            </a:r>
            <a:r>
              <a:rPr lang="en-IN" dirty="0" smtClean="0"/>
              <a:t>synchronization would </a:t>
            </a:r>
            <a:r>
              <a:rPr lang="en-IN" dirty="0"/>
              <a:t>not be observable and thus could not cause problems. </a:t>
            </a:r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Furthermore</a:t>
            </a:r>
            <a:r>
              <a:rPr lang="en-IN" dirty="0"/>
              <a:t>, </a:t>
            </a:r>
            <a:r>
              <a:rPr lang="en-IN" dirty="0" smtClean="0"/>
              <a:t>what </a:t>
            </a:r>
            <a:r>
              <a:rPr lang="en-IN" dirty="0"/>
              <a:t>usually matters is not that all processes agree on </a:t>
            </a:r>
            <a:r>
              <a:rPr lang="en-IN" dirty="0" smtClean="0"/>
              <a:t>exactly what </a:t>
            </a:r>
            <a:r>
              <a:rPr lang="en-IN" dirty="0"/>
              <a:t>time it is, but rather that </a:t>
            </a:r>
            <a:r>
              <a:rPr lang="en-IN" b="1" dirty="0">
                <a:solidFill>
                  <a:srgbClr val="FFFF00"/>
                </a:solidFill>
              </a:rPr>
              <a:t>they agree on the order in which events occur</a:t>
            </a:r>
            <a:r>
              <a:rPr lang="en-IN" dirty="0"/>
              <a:t>. </a:t>
            </a:r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In the </a:t>
            </a:r>
            <a:r>
              <a:rPr lang="en-IN" i="1" dirty="0" smtClean="0"/>
              <a:t>previous </a:t>
            </a:r>
            <a:r>
              <a:rPr lang="en-IN" dirty="0"/>
              <a:t>example, what counts is </a:t>
            </a:r>
            <a:r>
              <a:rPr lang="en-IN" b="1" dirty="0">
                <a:solidFill>
                  <a:srgbClr val="FFFF00"/>
                </a:solidFill>
              </a:rPr>
              <a:t>whether </a:t>
            </a:r>
            <a:r>
              <a:rPr lang="en-IN" b="1" i="1" dirty="0" err="1">
                <a:solidFill>
                  <a:srgbClr val="FFFF00"/>
                </a:solidFill>
              </a:rPr>
              <a:t>input.c</a:t>
            </a:r>
            <a:r>
              <a:rPr lang="en-IN" b="1" i="1" dirty="0">
                <a:solidFill>
                  <a:srgbClr val="FFFF00"/>
                </a:solidFill>
              </a:rPr>
              <a:t> </a:t>
            </a:r>
            <a:r>
              <a:rPr lang="en-IN" b="1" dirty="0">
                <a:solidFill>
                  <a:srgbClr val="FFFF00"/>
                </a:solidFill>
              </a:rPr>
              <a:t>is older or newer than </a:t>
            </a:r>
            <a:r>
              <a:rPr lang="en-IN" b="1" i="1" dirty="0" err="1" smtClean="0">
                <a:solidFill>
                  <a:srgbClr val="FFFF00"/>
                </a:solidFill>
              </a:rPr>
              <a:t>input.o</a:t>
            </a:r>
            <a:r>
              <a:rPr lang="en-IN" i="1" dirty="0" smtClean="0"/>
              <a:t>, </a:t>
            </a:r>
            <a:r>
              <a:rPr lang="en-IN" dirty="0" smtClean="0"/>
              <a:t>not </a:t>
            </a:r>
            <a:r>
              <a:rPr lang="en-IN" dirty="0"/>
              <a:t>their absolute creation times.</a:t>
            </a:r>
          </a:p>
        </p:txBody>
      </p:sp>
    </p:spTree>
    <p:extLst>
      <p:ext uri="{BB962C8B-B14F-4D97-AF65-F5344CB8AC3E}">
        <p14:creationId xmlns:p14="http://schemas.microsoft.com/office/powerpoint/2010/main" val="7710156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uzuki Kasami Algorith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8710" y="0"/>
            <a:ext cx="8731404" cy="6632537"/>
          </a:xfrm>
        </p:spPr>
      </p:pic>
    </p:spTree>
    <p:extLst>
      <p:ext uri="{BB962C8B-B14F-4D97-AF65-F5344CB8AC3E}">
        <p14:creationId xmlns:p14="http://schemas.microsoft.com/office/powerpoint/2010/main" val="383353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75384"/>
          </a:xfrm>
        </p:spPr>
        <p:txBody>
          <a:bodyPr/>
          <a:lstStyle/>
          <a:p>
            <a:r>
              <a:rPr lang="en-IN" b="1" dirty="0"/>
              <a:t>Singhal‘s Heurastic </a:t>
            </a:r>
            <a:r>
              <a:rPr lang="en-IN" b="1" dirty="0" smtClean="0"/>
              <a:t>Algorithm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494263"/>
            <a:ext cx="9905999" cy="4850781"/>
          </a:xfrm>
        </p:spPr>
        <p:txBody>
          <a:bodyPr>
            <a:normAutofit/>
          </a:bodyPr>
          <a:lstStyle/>
          <a:p>
            <a:r>
              <a:rPr lang="en-IN" sz="2200" dirty="0" smtClean="0"/>
              <a:t>Instead of broadcast, each site maintains info of other sites in order to </a:t>
            </a:r>
            <a:r>
              <a:rPr lang="en-IN" sz="2200" b="1" dirty="0" smtClean="0">
                <a:solidFill>
                  <a:srgbClr val="FFFF00"/>
                </a:solidFill>
              </a:rPr>
              <a:t>guess the site that is likely to have the token and sends request only to that site</a:t>
            </a:r>
            <a:r>
              <a:rPr lang="en-IN" sz="2200" dirty="0" smtClean="0"/>
              <a:t>.</a:t>
            </a:r>
          </a:p>
          <a:p>
            <a:r>
              <a:rPr lang="en-IN" sz="2200" dirty="0" smtClean="0"/>
              <a:t> Every site maintains: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200" b="1" dirty="0">
                <a:solidFill>
                  <a:srgbClr val="FFFF00"/>
                </a:solidFill>
              </a:rPr>
              <a:t>SV[1.....n</a:t>
            </a:r>
            <a:r>
              <a:rPr lang="en-IN" sz="2200" b="1" dirty="0" smtClean="0">
                <a:solidFill>
                  <a:srgbClr val="FFFF00"/>
                </a:solidFill>
              </a:rPr>
              <a:t>] to record states </a:t>
            </a:r>
            <a:r>
              <a:rPr lang="en-IN" sz="2200" b="1" dirty="0">
                <a:solidFill>
                  <a:srgbClr val="FFFF00"/>
                </a:solidFill>
              </a:rPr>
              <a:t>and SN[1…….n</a:t>
            </a:r>
            <a:r>
              <a:rPr lang="en-IN" sz="2200" b="1" dirty="0" smtClean="0">
                <a:solidFill>
                  <a:srgbClr val="FFFF00"/>
                </a:solidFill>
              </a:rPr>
              <a:t>] to hold sequence number</a:t>
            </a:r>
            <a:endParaRPr lang="en-IN" sz="2200" b="1" dirty="0">
              <a:solidFill>
                <a:srgbClr val="FFFF00"/>
              </a:solidFill>
            </a:endParaRPr>
          </a:p>
          <a:p>
            <a:r>
              <a:rPr lang="en-IN" sz="2200" dirty="0" smtClean="0"/>
              <a:t>Token contains 2 arrays: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200" b="1" dirty="0" smtClean="0">
                <a:solidFill>
                  <a:srgbClr val="FFFF00"/>
                </a:solidFill>
              </a:rPr>
              <a:t>TSV[1….n] and TSN[1……n]</a:t>
            </a:r>
          </a:p>
          <a:p>
            <a:r>
              <a:rPr lang="en-IN" sz="2200" dirty="0" smtClean="0"/>
              <a:t>States of a site: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200" b="1" dirty="0" smtClean="0">
                <a:solidFill>
                  <a:srgbClr val="FFFF00"/>
                </a:solidFill>
              </a:rPr>
              <a:t>R – Requesting CS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200" b="1" dirty="0" smtClean="0">
                <a:solidFill>
                  <a:srgbClr val="FFFF00"/>
                </a:solidFill>
              </a:rPr>
              <a:t>E – Executing CS</a:t>
            </a:r>
          </a:p>
          <a:p>
            <a:endParaRPr lang="en-IN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414768" y="4806733"/>
            <a:ext cx="423224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lvl="1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en-IN" sz="2200" b="1" dirty="0">
                <a:solidFill>
                  <a:srgbClr val="FFFF00"/>
                </a:solidFill>
              </a:rPr>
              <a:t>H – Holding the token, </a:t>
            </a:r>
            <a:r>
              <a:rPr lang="en-IN" sz="2200" b="1" dirty="0" smtClean="0">
                <a:solidFill>
                  <a:srgbClr val="FFFF00"/>
                </a:solidFill>
              </a:rPr>
              <a:t>Idle</a:t>
            </a:r>
            <a:endParaRPr lang="en-IN" sz="2200" b="1" dirty="0">
              <a:solidFill>
                <a:srgbClr val="FFFF00"/>
              </a:solidFill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en-IN" sz="2200" b="1" dirty="0">
                <a:solidFill>
                  <a:srgbClr val="FFFF00"/>
                </a:solidFill>
              </a:rPr>
              <a:t>N – None of the above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3765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93062"/>
          </a:xfrm>
        </p:spPr>
        <p:txBody>
          <a:bodyPr/>
          <a:lstStyle/>
          <a:p>
            <a:r>
              <a:rPr lang="en-IN" dirty="0" smtClean="0"/>
              <a:t>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645920"/>
            <a:ext cx="9905999" cy="451485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b="1" i="1" dirty="0" smtClean="0">
                <a:solidFill>
                  <a:srgbClr val="FFFF00"/>
                </a:solidFill>
              </a:rPr>
              <a:t>Requesting the CS</a:t>
            </a:r>
            <a:r>
              <a:rPr lang="en-IN" dirty="0" smtClean="0"/>
              <a:t>:</a:t>
            </a:r>
          </a:p>
          <a:p>
            <a:pPr marL="914400" lvl="1" indent="-457200">
              <a:buFont typeface="+mj-lt"/>
              <a:buAutoNum type="romanUcPeriod"/>
            </a:pPr>
            <a:r>
              <a:rPr lang="en-IN" b="1" dirty="0"/>
              <a:t>Set</a:t>
            </a:r>
            <a:r>
              <a:rPr lang="en-IN" b="1" dirty="0" smtClean="0"/>
              <a:t> </a:t>
            </a:r>
            <a:r>
              <a:rPr lang="en-IN" sz="2800" b="1" dirty="0" smtClean="0"/>
              <a:t>SV</a:t>
            </a:r>
            <a:r>
              <a:rPr lang="en-IN" b="1" dirty="0" smtClean="0"/>
              <a:t>i </a:t>
            </a:r>
            <a:r>
              <a:rPr lang="en-IN" sz="2800" b="1" dirty="0" smtClean="0"/>
              <a:t>[</a:t>
            </a:r>
            <a:r>
              <a:rPr lang="en-IN" sz="2800" b="1" dirty="0" err="1" smtClean="0"/>
              <a:t>i</a:t>
            </a:r>
            <a:r>
              <a:rPr lang="en-IN" sz="2800" b="1" dirty="0" smtClean="0"/>
              <a:t>] =R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IN" sz="2200" b="1" dirty="0" smtClean="0"/>
              <a:t>Set</a:t>
            </a:r>
            <a:r>
              <a:rPr lang="en-IN" b="1" dirty="0" smtClean="0"/>
              <a:t> </a:t>
            </a:r>
            <a:r>
              <a:rPr lang="en-IN" sz="2800" b="1" dirty="0" smtClean="0"/>
              <a:t>SN</a:t>
            </a:r>
            <a:r>
              <a:rPr lang="en-IN" b="1" dirty="0" smtClean="0"/>
              <a:t>i </a:t>
            </a:r>
            <a:r>
              <a:rPr lang="en-IN" sz="2800" b="1" dirty="0" smtClean="0"/>
              <a:t>[</a:t>
            </a:r>
            <a:r>
              <a:rPr lang="en-IN" sz="2800" b="1" dirty="0" err="1" smtClean="0"/>
              <a:t>i</a:t>
            </a:r>
            <a:r>
              <a:rPr lang="en-IN" sz="2800" b="1" dirty="0"/>
              <a:t>]= </a:t>
            </a:r>
            <a:r>
              <a:rPr lang="en-IN" sz="2800" b="1" dirty="0" smtClean="0"/>
              <a:t>SN</a:t>
            </a:r>
            <a:r>
              <a:rPr lang="en-IN" b="1" dirty="0" smtClean="0"/>
              <a:t>i </a:t>
            </a:r>
            <a:r>
              <a:rPr lang="en-IN" sz="2800" b="1" dirty="0" smtClean="0"/>
              <a:t>[</a:t>
            </a:r>
            <a:r>
              <a:rPr lang="en-IN" sz="2800" b="1" dirty="0" err="1"/>
              <a:t>i</a:t>
            </a:r>
            <a:r>
              <a:rPr lang="en-IN" sz="2800" b="1" dirty="0" smtClean="0"/>
              <a:t>]+1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IN" sz="2200" b="1" dirty="0" smtClean="0"/>
              <a:t>Si sends req (</a:t>
            </a:r>
            <a:r>
              <a:rPr lang="en-IN" sz="2200" b="1" dirty="0" err="1" smtClean="0"/>
              <a:t>i</a:t>
            </a:r>
            <a:r>
              <a:rPr lang="en-IN" sz="2200" b="1" dirty="0" smtClean="0"/>
              <a:t>, sn) to Sj  </a:t>
            </a:r>
            <a:r>
              <a:rPr lang="en-IN" sz="2200" b="1" i="1" dirty="0" smtClean="0">
                <a:solidFill>
                  <a:srgbClr val="FF0000"/>
                </a:solidFill>
              </a:rPr>
              <a:t>(Unicast msg)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IN" sz="2200" dirty="0" smtClean="0"/>
              <a:t>If </a:t>
            </a:r>
            <a:r>
              <a:rPr lang="en-IN" sz="2800" b="1" dirty="0" smtClean="0"/>
              <a:t>SN</a:t>
            </a:r>
            <a:r>
              <a:rPr lang="en-IN" b="1" dirty="0" smtClean="0">
                <a:latin typeface="Aparajita" panose="020B0604020202020204" pitchFamily="34" charset="0"/>
                <a:cs typeface="Aparajita" panose="020B0604020202020204" pitchFamily="34" charset="0"/>
              </a:rPr>
              <a:t>j</a:t>
            </a:r>
            <a:r>
              <a:rPr lang="en-IN" sz="2800" b="1" dirty="0" smtClean="0"/>
              <a:t> [</a:t>
            </a:r>
            <a:r>
              <a:rPr lang="en-IN" sz="2800" b="1" dirty="0" err="1" smtClean="0"/>
              <a:t>i</a:t>
            </a:r>
            <a:r>
              <a:rPr lang="en-IN" sz="2800" b="1" dirty="0" smtClean="0"/>
              <a:t>] &gt; sn</a:t>
            </a:r>
            <a:r>
              <a:rPr lang="en-IN" sz="2200" dirty="0" smtClean="0"/>
              <a:t>, S</a:t>
            </a:r>
            <a:r>
              <a:rPr lang="en-IN" sz="2200" dirty="0" smtClean="0">
                <a:latin typeface="Aparajita" panose="020B0604020202020204" pitchFamily="34" charset="0"/>
                <a:cs typeface="Aparajita" panose="020B0604020202020204" pitchFamily="34" charset="0"/>
              </a:rPr>
              <a:t>j</a:t>
            </a:r>
            <a:r>
              <a:rPr lang="en-IN" sz="2200" dirty="0" smtClean="0"/>
              <a:t> will discard the request (Outdated request)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IN" sz="2200" dirty="0" smtClean="0"/>
              <a:t>If </a:t>
            </a:r>
            <a:r>
              <a:rPr lang="en-IN" sz="2800" b="1" dirty="0"/>
              <a:t>SN</a:t>
            </a:r>
            <a:r>
              <a:rPr lang="en-IN" b="1" dirty="0">
                <a:latin typeface="Aparajita" panose="020B0604020202020204" pitchFamily="34" charset="0"/>
                <a:cs typeface="Aparajita" panose="020B0604020202020204" pitchFamily="34" charset="0"/>
              </a:rPr>
              <a:t>j</a:t>
            </a:r>
            <a:r>
              <a:rPr lang="en-IN" sz="2800" b="1" dirty="0"/>
              <a:t> [</a:t>
            </a:r>
            <a:r>
              <a:rPr lang="en-IN" sz="2800" b="1" dirty="0" err="1"/>
              <a:t>i</a:t>
            </a:r>
            <a:r>
              <a:rPr lang="en-IN" sz="2800" b="1" dirty="0"/>
              <a:t>] </a:t>
            </a:r>
            <a:r>
              <a:rPr lang="en-IN" sz="2800" b="1" dirty="0" smtClean="0"/>
              <a:t>&lt; sn, </a:t>
            </a:r>
            <a:r>
              <a:rPr lang="en-IN" sz="2200" dirty="0" smtClean="0"/>
              <a:t>S</a:t>
            </a:r>
            <a:r>
              <a:rPr lang="en-IN" sz="2200" dirty="0" smtClean="0">
                <a:latin typeface="Aparajita" panose="020B0604020202020204" pitchFamily="34" charset="0"/>
                <a:cs typeface="Aparajita" panose="020B0604020202020204" pitchFamily="34" charset="0"/>
              </a:rPr>
              <a:t>j</a:t>
            </a:r>
            <a:r>
              <a:rPr lang="en-IN" sz="2200" dirty="0" smtClean="0"/>
              <a:t> will update </a:t>
            </a:r>
            <a:r>
              <a:rPr lang="en-IN" sz="2400" b="1" dirty="0" smtClean="0"/>
              <a:t>SN</a:t>
            </a:r>
            <a:r>
              <a:rPr lang="en-IN" sz="2400" b="1" dirty="0" smtClean="0">
                <a:latin typeface="Aparajita" panose="020B0604020202020204" pitchFamily="34" charset="0"/>
                <a:cs typeface="Aparajita" panose="020B0604020202020204" pitchFamily="34" charset="0"/>
              </a:rPr>
              <a:t>j </a:t>
            </a:r>
            <a:r>
              <a:rPr lang="en-IN" sz="2400" b="1" dirty="0"/>
              <a:t>[</a:t>
            </a:r>
            <a:r>
              <a:rPr lang="en-IN" sz="2400" b="1" dirty="0" err="1"/>
              <a:t>i</a:t>
            </a:r>
            <a:r>
              <a:rPr lang="en-IN" sz="2400" b="1" dirty="0"/>
              <a:t>] </a:t>
            </a:r>
            <a:r>
              <a:rPr lang="en-IN" sz="2400" b="1" dirty="0" smtClean="0"/>
              <a:t>= sn </a:t>
            </a:r>
            <a:r>
              <a:rPr lang="en-IN" sz="2200" dirty="0" smtClean="0"/>
              <a:t>and the state is updated as follows: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21353935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4798" y="1449659"/>
            <a:ext cx="9905999" cy="415940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sz="2200" dirty="0" smtClean="0"/>
              <a:t>If</a:t>
            </a:r>
            <a:r>
              <a:rPr lang="en-IN" dirty="0" smtClean="0"/>
              <a:t> </a:t>
            </a:r>
            <a:r>
              <a:rPr lang="en-IN" sz="2800" b="1" dirty="0" smtClean="0"/>
              <a:t>SV</a:t>
            </a:r>
            <a:r>
              <a:rPr lang="en-IN" sz="2000" b="1" dirty="0" smtClean="0">
                <a:latin typeface="Aparajita" panose="020B0604020202020204" pitchFamily="34" charset="0"/>
                <a:cs typeface="Aparajita" panose="020B0604020202020204" pitchFamily="34" charset="0"/>
              </a:rPr>
              <a:t>j</a:t>
            </a:r>
            <a:r>
              <a:rPr lang="en-IN" sz="2000" b="1" dirty="0" smtClean="0"/>
              <a:t> </a:t>
            </a:r>
            <a:r>
              <a:rPr lang="en-IN" sz="2800" b="1" dirty="0" smtClean="0"/>
              <a:t>[</a:t>
            </a:r>
            <a:r>
              <a:rPr lang="en-IN" sz="2800" b="1" dirty="0" smtClean="0">
                <a:latin typeface="Aparajita" panose="020B0604020202020204" pitchFamily="34" charset="0"/>
                <a:cs typeface="Aparajita" panose="020B0604020202020204" pitchFamily="34" charset="0"/>
              </a:rPr>
              <a:t>j</a:t>
            </a:r>
            <a:r>
              <a:rPr lang="en-IN" sz="2800" b="1" dirty="0" smtClean="0"/>
              <a:t>]=N, SV</a:t>
            </a:r>
            <a:r>
              <a:rPr lang="en-IN" sz="2000" b="1" dirty="0" smtClean="0">
                <a:latin typeface="Aparajita" panose="020B0604020202020204" pitchFamily="34" charset="0"/>
                <a:cs typeface="Aparajita" panose="020B0604020202020204" pitchFamily="34" charset="0"/>
              </a:rPr>
              <a:t>j</a:t>
            </a:r>
            <a:r>
              <a:rPr lang="en-IN" sz="2000" b="1" dirty="0" smtClean="0"/>
              <a:t> </a:t>
            </a:r>
            <a:r>
              <a:rPr lang="en-IN" sz="2800" b="1" dirty="0" smtClean="0"/>
              <a:t>[</a:t>
            </a:r>
            <a:r>
              <a:rPr lang="en-IN" sz="2800" b="1" dirty="0" err="1" smtClean="0"/>
              <a:t>i</a:t>
            </a:r>
            <a:r>
              <a:rPr lang="en-IN" sz="2800" b="1" dirty="0" smtClean="0"/>
              <a:t>]=R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200" dirty="0"/>
              <a:t>If</a:t>
            </a:r>
            <a:r>
              <a:rPr lang="en-IN" sz="2800" dirty="0"/>
              <a:t> </a:t>
            </a:r>
            <a:r>
              <a:rPr lang="en-IN" sz="2800" b="1" dirty="0"/>
              <a:t>SV</a:t>
            </a:r>
            <a:r>
              <a:rPr lang="en-IN" sz="2000" b="1" dirty="0">
                <a:latin typeface="Aparajita" panose="020B0604020202020204" pitchFamily="34" charset="0"/>
                <a:cs typeface="Aparajita" panose="020B0604020202020204" pitchFamily="34" charset="0"/>
              </a:rPr>
              <a:t>j</a:t>
            </a:r>
            <a:r>
              <a:rPr lang="en-IN" sz="2000" b="1" dirty="0"/>
              <a:t> </a:t>
            </a:r>
            <a:r>
              <a:rPr lang="en-IN" sz="2800" b="1" dirty="0"/>
              <a:t>[</a:t>
            </a:r>
            <a:r>
              <a:rPr lang="en-IN" sz="2800" b="1" dirty="0">
                <a:latin typeface="Aparajita" panose="020B0604020202020204" pitchFamily="34" charset="0"/>
                <a:cs typeface="Aparajita" panose="020B0604020202020204" pitchFamily="34" charset="0"/>
              </a:rPr>
              <a:t>j</a:t>
            </a:r>
            <a:r>
              <a:rPr lang="en-IN" sz="2800" b="1" dirty="0" smtClean="0"/>
              <a:t>]=E, </a:t>
            </a:r>
            <a:r>
              <a:rPr lang="en-IN" sz="2800" b="1" dirty="0"/>
              <a:t>SV</a:t>
            </a:r>
            <a:r>
              <a:rPr lang="en-IN" sz="2000" b="1" dirty="0">
                <a:latin typeface="Aparajita" panose="020B0604020202020204" pitchFamily="34" charset="0"/>
                <a:cs typeface="Aparajita" panose="020B0604020202020204" pitchFamily="34" charset="0"/>
              </a:rPr>
              <a:t>j</a:t>
            </a:r>
            <a:r>
              <a:rPr lang="en-IN" sz="2000" b="1" dirty="0"/>
              <a:t> </a:t>
            </a:r>
            <a:r>
              <a:rPr lang="en-IN" sz="2800" b="1" dirty="0"/>
              <a:t>[</a:t>
            </a:r>
            <a:r>
              <a:rPr lang="en-IN" sz="2800" b="1" dirty="0" err="1"/>
              <a:t>i</a:t>
            </a:r>
            <a:r>
              <a:rPr lang="en-IN" sz="2800" b="1" dirty="0"/>
              <a:t>]=</a:t>
            </a:r>
            <a:r>
              <a:rPr lang="en-IN" sz="2800" b="1" dirty="0" smtClean="0"/>
              <a:t>R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200" dirty="0"/>
              <a:t>If</a:t>
            </a:r>
            <a:r>
              <a:rPr lang="en-IN" sz="2800" dirty="0"/>
              <a:t> </a:t>
            </a:r>
            <a:r>
              <a:rPr lang="en-IN" sz="2800" b="1" dirty="0"/>
              <a:t>SV</a:t>
            </a:r>
            <a:r>
              <a:rPr lang="en-IN" sz="2000" b="1" dirty="0">
                <a:latin typeface="Aparajita" panose="020B0604020202020204" pitchFamily="34" charset="0"/>
                <a:cs typeface="Aparajita" panose="020B0604020202020204" pitchFamily="34" charset="0"/>
              </a:rPr>
              <a:t>j</a:t>
            </a:r>
            <a:r>
              <a:rPr lang="en-IN" sz="2000" b="1" dirty="0"/>
              <a:t> </a:t>
            </a:r>
            <a:r>
              <a:rPr lang="en-IN" sz="2800" b="1" dirty="0"/>
              <a:t>[</a:t>
            </a:r>
            <a:r>
              <a:rPr lang="en-IN" sz="2800" b="1" dirty="0">
                <a:latin typeface="Aparajita" panose="020B0604020202020204" pitchFamily="34" charset="0"/>
                <a:cs typeface="Aparajita" panose="020B0604020202020204" pitchFamily="34" charset="0"/>
              </a:rPr>
              <a:t>j</a:t>
            </a:r>
            <a:r>
              <a:rPr lang="en-IN" sz="2800" b="1" dirty="0" smtClean="0"/>
              <a:t>]=H, </a:t>
            </a:r>
            <a:r>
              <a:rPr lang="en-IN" sz="2800" b="1" dirty="0"/>
              <a:t>SV</a:t>
            </a:r>
            <a:r>
              <a:rPr lang="en-IN" sz="2000" b="1" dirty="0">
                <a:latin typeface="Aparajita" panose="020B0604020202020204" pitchFamily="34" charset="0"/>
                <a:cs typeface="Aparajita" panose="020B0604020202020204" pitchFamily="34" charset="0"/>
              </a:rPr>
              <a:t>j</a:t>
            </a:r>
            <a:r>
              <a:rPr lang="en-IN" sz="2000" b="1" dirty="0"/>
              <a:t> </a:t>
            </a:r>
            <a:r>
              <a:rPr lang="en-IN" sz="2800" b="1" dirty="0"/>
              <a:t>[</a:t>
            </a:r>
            <a:r>
              <a:rPr lang="en-IN" sz="2800" b="1" dirty="0" err="1"/>
              <a:t>i</a:t>
            </a:r>
            <a:r>
              <a:rPr lang="en-IN" sz="2800" b="1" dirty="0"/>
              <a:t>]=R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200" dirty="0"/>
              <a:t>If</a:t>
            </a:r>
            <a:r>
              <a:rPr lang="en-IN" sz="2800" dirty="0"/>
              <a:t> </a:t>
            </a:r>
            <a:r>
              <a:rPr lang="en-IN" sz="2800" b="1" dirty="0"/>
              <a:t>SV</a:t>
            </a:r>
            <a:r>
              <a:rPr lang="en-IN" sz="2000" b="1" dirty="0">
                <a:latin typeface="Aparajita" panose="020B0604020202020204" pitchFamily="34" charset="0"/>
                <a:cs typeface="Aparajita" panose="020B0604020202020204" pitchFamily="34" charset="0"/>
              </a:rPr>
              <a:t>j</a:t>
            </a:r>
            <a:r>
              <a:rPr lang="en-IN" sz="2000" b="1" dirty="0"/>
              <a:t> </a:t>
            </a:r>
            <a:r>
              <a:rPr lang="en-IN" sz="2800" b="1" dirty="0"/>
              <a:t>[</a:t>
            </a:r>
            <a:r>
              <a:rPr lang="en-IN" sz="2800" b="1" dirty="0">
                <a:latin typeface="Aparajita" panose="020B0604020202020204" pitchFamily="34" charset="0"/>
                <a:cs typeface="Aparajita" panose="020B0604020202020204" pitchFamily="34" charset="0"/>
              </a:rPr>
              <a:t>j</a:t>
            </a:r>
            <a:r>
              <a:rPr lang="en-IN" sz="2800" b="1" dirty="0" smtClean="0"/>
              <a:t>]=R, </a:t>
            </a:r>
            <a:r>
              <a:rPr lang="en-IN" sz="2200" dirty="0" smtClean="0"/>
              <a:t>and if </a:t>
            </a:r>
            <a:r>
              <a:rPr lang="en-IN" sz="2800" b="1" dirty="0"/>
              <a:t>SV</a:t>
            </a:r>
            <a:r>
              <a:rPr lang="en-IN" sz="2000" b="1" dirty="0">
                <a:latin typeface="Aparajita" panose="020B0604020202020204" pitchFamily="34" charset="0"/>
                <a:cs typeface="Aparajita" panose="020B0604020202020204" pitchFamily="34" charset="0"/>
              </a:rPr>
              <a:t>j</a:t>
            </a:r>
            <a:r>
              <a:rPr lang="en-IN" sz="2000" b="1" dirty="0"/>
              <a:t> </a:t>
            </a:r>
            <a:r>
              <a:rPr lang="en-IN" sz="2800" b="1" dirty="0"/>
              <a:t>[</a:t>
            </a:r>
            <a:r>
              <a:rPr lang="en-IN" sz="2800" b="1" dirty="0" err="1" smtClean="0"/>
              <a:t>i</a:t>
            </a:r>
            <a:r>
              <a:rPr lang="en-IN" sz="2800" b="1" dirty="0" smtClean="0"/>
              <a:t>]≠R, </a:t>
            </a:r>
          </a:p>
          <a:p>
            <a:pPr marL="0" indent="0">
              <a:buNone/>
            </a:pPr>
            <a:r>
              <a:rPr lang="en-IN" sz="2800" b="1" dirty="0"/>
              <a:t>	</a:t>
            </a:r>
            <a:r>
              <a:rPr lang="en-IN" sz="2200" dirty="0" smtClean="0"/>
              <a:t>set</a:t>
            </a:r>
            <a:r>
              <a:rPr lang="en-IN" sz="2800" b="1" dirty="0" smtClean="0"/>
              <a:t> SV</a:t>
            </a:r>
            <a:r>
              <a:rPr lang="en-IN" sz="2000" b="1" dirty="0" smtClean="0">
                <a:latin typeface="Aparajita" panose="020B0604020202020204" pitchFamily="34" charset="0"/>
                <a:cs typeface="Aparajita" panose="020B0604020202020204" pitchFamily="34" charset="0"/>
              </a:rPr>
              <a:t>j</a:t>
            </a:r>
            <a:r>
              <a:rPr lang="en-IN" sz="2000" b="1" dirty="0" smtClean="0"/>
              <a:t> </a:t>
            </a:r>
            <a:r>
              <a:rPr lang="en-IN" sz="2800" b="1" dirty="0"/>
              <a:t>[</a:t>
            </a:r>
            <a:r>
              <a:rPr lang="en-IN" sz="2800" b="1" dirty="0" err="1"/>
              <a:t>i</a:t>
            </a:r>
            <a:r>
              <a:rPr lang="en-IN" sz="2800" b="1" dirty="0"/>
              <a:t>]=</a:t>
            </a:r>
            <a:r>
              <a:rPr lang="en-IN" sz="2800" b="1" dirty="0" smtClean="0"/>
              <a:t>R </a:t>
            </a:r>
            <a:r>
              <a:rPr lang="en-IN" sz="2200" dirty="0" smtClean="0"/>
              <a:t>and</a:t>
            </a:r>
            <a:r>
              <a:rPr lang="en-IN" sz="2800" b="1" dirty="0" smtClean="0"/>
              <a:t> S</a:t>
            </a:r>
            <a:r>
              <a:rPr lang="en-IN" sz="2800" b="1" dirty="0" smtClean="0">
                <a:latin typeface="Aparajita" panose="020B0604020202020204" pitchFamily="34" charset="0"/>
                <a:cs typeface="Aparajita" panose="020B0604020202020204" pitchFamily="34" charset="0"/>
              </a:rPr>
              <a:t>j</a:t>
            </a:r>
            <a:r>
              <a:rPr lang="en-IN" sz="2800" b="1" dirty="0" smtClean="0"/>
              <a:t> sends </a:t>
            </a:r>
            <a:r>
              <a:rPr lang="en-IN" sz="2800" b="1" dirty="0"/>
              <a:t>req </a:t>
            </a:r>
            <a:r>
              <a:rPr lang="en-IN" sz="2800" b="1" dirty="0" smtClean="0"/>
              <a:t>(</a:t>
            </a:r>
            <a:r>
              <a:rPr lang="en-IN" sz="2800" b="1" dirty="0" smtClean="0">
                <a:latin typeface="Aparajita" panose="020B0604020202020204" pitchFamily="34" charset="0"/>
                <a:cs typeface="Aparajita" panose="020B0604020202020204" pitchFamily="34" charset="0"/>
              </a:rPr>
              <a:t>j</a:t>
            </a:r>
            <a:r>
              <a:rPr lang="en-IN" sz="2800" b="1" dirty="0" smtClean="0"/>
              <a:t>, </a:t>
            </a:r>
            <a:r>
              <a:rPr lang="en-IN" sz="2800" b="1" dirty="0"/>
              <a:t>sn) to </a:t>
            </a:r>
            <a:r>
              <a:rPr lang="en-IN" sz="2800" b="1" dirty="0" smtClean="0"/>
              <a:t>Si </a:t>
            </a:r>
            <a:endParaRPr lang="en-IN" sz="2800" b="1" dirty="0"/>
          </a:p>
          <a:p>
            <a:pPr marL="0" indent="0">
              <a:buNone/>
            </a:pPr>
            <a:r>
              <a:rPr lang="en-IN" sz="2800" b="1" dirty="0" smtClean="0"/>
              <a:t>	</a:t>
            </a:r>
            <a:r>
              <a:rPr lang="en-IN" b="1" dirty="0" smtClean="0"/>
              <a:t>Token </a:t>
            </a:r>
            <a:r>
              <a:rPr lang="en-IN" b="1" dirty="0" smtClean="0">
                <a:sym typeface="Wingdings" panose="05000000000000000000" pitchFamily="2" charset="2"/>
              </a:rPr>
              <a:t>R, </a:t>
            </a:r>
            <a:r>
              <a:rPr lang="en-IN" b="1" dirty="0" err="1" smtClean="0">
                <a:sym typeface="Wingdings" panose="05000000000000000000" pitchFamily="2" charset="2"/>
              </a:rPr>
              <a:t>Seq</a:t>
            </a:r>
            <a:r>
              <a:rPr lang="en-IN" b="1" dirty="0" smtClean="0">
                <a:sym typeface="Wingdings" panose="05000000000000000000" pitchFamily="2" charset="2"/>
              </a:rPr>
              <a:t> no sn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0049489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802888"/>
            <a:ext cx="9905999" cy="4988313"/>
          </a:xfrm>
        </p:spPr>
        <p:txBody>
          <a:bodyPr/>
          <a:lstStyle/>
          <a:p>
            <a:pPr marL="0" indent="0">
              <a:buNone/>
            </a:pPr>
            <a:r>
              <a:rPr lang="en-IN" b="1" i="1" dirty="0" smtClean="0">
                <a:solidFill>
                  <a:srgbClr val="FFFF00"/>
                </a:solidFill>
              </a:rPr>
              <a:t>2. Executing the CS:</a:t>
            </a:r>
          </a:p>
          <a:p>
            <a:pPr lvl="1"/>
            <a:r>
              <a:rPr lang="en-IN" dirty="0"/>
              <a:t>Si executes the CS, and sets </a:t>
            </a:r>
            <a:r>
              <a:rPr lang="en-IN" sz="2800" b="1" dirty="0"/>
              <a:t>SV</a:t>
            </a:r>
            <a:r>
              <a:rPr lang="en-IN" b="1" dirty="0"/>
              <a:t>i</a:t>
            </a:r>
            <a:r>
              <a:rPr lang="en-IN" sz="2800" b="1" dirty="0"/>
              <a:t>[</a:t>
            </a:r>
            <a:r>
              <a:rPr lang="en-IN" sz="2800" b="1" dirty="0" err="1"/>
              <a:t>i</a:t>
            </a:r>
            <a:r>
              <a:rPr lang="en-IN" sz="2800" b="1" dirty="0"/>
              <a:t>] = </a:t>
            </a:r>
            <a:r>
              <a:rPr lang="en-IN" sz="2800" b="1" dirty="0" smtClean="0"/>
              <a:t>E</a:t>
            </a:r>
            <a:endParaRPr lang="en-IN" b="1" i="1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IN" b="1" i="1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IN" b="1" i="1" dirty="0" smtClean="0">
                <a:solidFill>
                  <a:srgbClr val="FFFF00"/>
                </a:solidFill>
              </a:rPr>
              <a:t>3. Releasing the CS:</a:t>
            </a:r>
          </a:p>
          <a:p>
            <a:pPr lvl="1"/>
            <a:r>
              <a:rPr lang="en-IN" sz="2200" dirty="0" smtClean="0"/>
              <a:t>After Si finishes executing the CS</a:t>
            </a:r>
            <a:r>
              <a:rPr lang="en-IN" sz="2400" b="1" dirty="0" smtClean="0"/>
              <a:t>, S</a:t>
            </a:r>
            <a:r>
              <a:rPr lang="en-IN" b="1" dirty="0" smtClean="0"/>
              <a:t>i</a:t>
            </a:r>
            <a:r>
              <a:rPr lang="en-IN" sz="2400" b="1" dirty="0" smtClean="0"/>
              <a:t> </a:t>
            </a:r>
            <a:r>
              <a:rPr lang="en-IN" sz="2400" b="1" dirty="0" smtClean="0">
                <a:sym typeface="Wingdings" panose="05000000000000000000" pitchFamily="2" charset="2"/>
              </a:rPr>
              <a:t> </a:t>
            </a:r>
            <a:r>
              <a:rPr lang="en-IN" sz="2400" b="1" dirty="0">
                <a:solidFill>
                  <a:prstClr val="white"/>
                </a:solidFill>
              </a:rPr>
              <a:t>SV</a:t>
            </a:r>
            <a:r>
              <a:rPr lang="en-IN" b="1" dirty="0">
                <a:solidFill>
                  <a:prstClr val="white"/>
                </a:solidFill>
              </a:rPr>
              <a:t>i</a:t>
            </a:r>
            <a:r>
              <a:rPr lang="en-IN" sz="2400" b="1" dirty="0">
                <a:solidFill>
                  <a:prstClr val="white"/>
                </a:solidFill>
              </a:rPr>
              <a:t>[</a:t>
            </a:r>
            <a:r>
              <a:rPr lang="en-IN" sz="2400" b="1" dirty="0" err="1">
                <a:solidFill>
                  <a:prstClr val="white"/>
                </a:solidFill>
              </a:rPr>
              <a:t>i</a:t>
            </a:r>
            <a:r>
              <a:rPr lang="en-IN" sz="2400" b="1" dirty="0">
                <a:solidFill>
                  <a:prstClr val="white"/>
                </a:solidFill>
              </a:rPr>
              <a:t>] = </a:t>
            </a:r>
            <a:r>
              <a:rPr lang="en-IN" sz="2400" b="1" dirty="0" smtClean="0">
                <a:solidFill>
                  <a:prstClr val="white"/>
                </a:solidFill>
              </a:rPr>
              <a:t>N, TSV[</a:t>
            </a:r>
            <a:r>
              <a:rPr lang="en-IN" sz="2400" b="1" dirty="0" err="1" smtClean="0">
                <a:solidFill>
                  <a:prstClr val="white"/>
                </a:solidFill>
              </a:rPr>
              <a:t>i</a:t>
            </a:r>
            <a:r>
              <a:rPr lang="en-IN" sz="2400" b="1" dirty="0" smtClean="0">
                <a:solidFill>
                  <a:prstClr val="white"/>
                </a:solidFill>
              </a:rPr>
              <a:t>]=N</a:t>
            </a:r>
          </a:p>
          <a:p>
            <a:pPr lvl="1"/>
            <a:r>
              <a:rPr lang="en-IN" sz="2200" dirty="0" smtClean="0">
                <a:solidFill>
                  <a:prstClr val="white"/>
                </a:solidFill>
              </a:rPr>
              <a:t>For all S</a:t>
            </a:r>
            <a:r>
              <a:rPr lang="en-IN" sz="2200" dirty="0" smtClean="0">
                <a:solidFill>
                  <a:prstClr val="white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j, </a:t>
            </a:r>
            <a:r>
              <a:rPr lang="en-IN" sz="2200" b="1" dirty="0" smtClean="0">
                <a:solidFill>
                  <a:prstClr val="white"/>
                </a:solidFill>
                <a:cs typeface="Aparajita" panose="020B0604020202020204" pitchFamily="34" charset="0"/>
              </a:rPr>
              <a:t>if </a:t>
            </a:r>
            <a:r>
              <a:rPr lang="en-IN" sz="2400" b="1" dirty="0" smtClean="0">
                <a:solidFill>
                  <a:prstClr val="white"/>
                </a:solidFill>
                <a:cs typeface="Aparajita" panose="020B0604020202020204" pitchFamily="34" charset="0"/>
              </a:rPr>
              <a:t>SN</a:t>
            </a:r>
            <a:r>
              <a:rPr lang="en-IN" sz="1800" b="1" dirty="0" smtClean="0">
                <a:solidFill>
                  <a:prstClr val="white"/>
                </a:solidFill>
                <a:cs typeface="Aparajita" panose="020B0604020202020204" pitchFamily="34" charset="0"/>
              </a:rPr>
              <a:t>i</a:t>
            </a:r>
            <a:r>
              <a:rPr lang="en-IN" sz="2400" b="1" dirty="0" smtClean="0">
                <a:solidFill>
                  <a:prstClr val="white"/>
                </a:solidFill>
                <a:cs typeface="Aparajita" panose="020B0604020202020204" pitchFamily="34" charset="0"/>
              </a:rPr>
              <a:t>[</a:t>
            </a:r>
            <a:r>
              <a:rPr lang="en-IN" sz="2400" b="1" dirty="0" smtClean="0">
                <a:solidFill>
                  <a:prstClr val="white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j</a:t>
            </a:r>
            <a:r>
              <a:rPr lang="en-IN" sz="2400" b="1" dirty="0" smtClean="0">
                <a:solidFill>
                  <a:prstClr val="white"/>
                </a:solidFill>
                <a:cs typeface="Aparajita" panose="020B0604020202020204" pitchFamily="34" charset="0"/>
              </a:rPr>
              <a:t>] &gt; TSN[</a:t>
            </a:r>
            <a:r>
              <a:rPr lang="en-IN" sz="2400" b="1" dirty="0" smtClean="0">
                <a:solidFill>
                  <a:prstClr val="white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j</a:t>
            </a:r>
            <a:r>
              <a:rPr lang="en-IN" sz="2400" b="1" dirty="0" smtClean="0">
                <a:solidFill>
                  <a:prstClr val="white"/>
                </a:solidFill>
                <a:cs typeface="Aparajita" panose="020B0604020202020204" pitchFamily="34" charset="0"/>
              </a:rPr>
              <a:t>], </a:t>
            </a:r>
            <a:r>
              <a:rPr lang="en-IN" sz="2200" dirty="0" smtClean="0">
                <a:solidFill>
                  <a:prstClr val="white"/>
                </a:solidFill>
                <a:cs typeface="Aparajita" panose="020B0604020202020204" pitchFamily="34" charset="0"/>
              </a:rPr>
              <a:t>then</a:t>
            </a:r>
          </a:p>
          <a:p>
            <a:pPr marL="457200" lvl="1" indent="0">
              <a:buNone/>
            </a:pPr>
            <a:r>
              <a:rPr lang="en-IN" sz="2200" dirty="0">
                <a:solidFill>
                  <a:prstClr val="white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	</a:t>
            </a:r>
            <a:r>
              <a:rPr lang="en-IN" sz="2400" b="1" dirty="0" smtClean="0">
                <a:solidFill>
                  <a:prstClr val="white"/>
                </a:solidFill>
                <a:cs typeface="Aparajita" panose="020B0604020202020204" pitchFamily="34" charset="0"/>
              </a:rPr>
              <a:t>TSV[</a:t>
            </a:r>
            <a:r>
              <a:rPr lang="en-IN" sz="2400" b="1" dirty="0" smtClean="0">
                <a:solidFill>
                  <a:prstClr val="white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j</a:t>
            </a:r>
            <a:r>
              <a:rPr lang="en-IN" sz="2400" b="1" dirty="0" smtClean="0">
                <a:solidFill>
                  <a:prstClr val="white"/>
                </a:solidFill>
                <a:cs typeface="Aparajita" panose="020B0604020202020204" pitchFamily="34" charset="0"/>
              </a:rPr>
              <a:t>]= </a:t>
            </a:r>
            <a:r>
              <a:rPr lang="en-IN" sz="2400" b="1" dirty="0" smtClean="0">
                <a:solidFill>
                  <a:prstClr val="white"/>
                </a:solidFill>
              </a:rPr>
              <a:t>SV</a:t>
            </a:r>
            <a:r>
              <a:rPr lang="en-IN" b="1" dirty="0" smtClean="0">
                <a:solidFill>
                  <a:prstClr val="white"/>
                </a:solidFill>
              </a:rPr>
              <a:t>i</a:t>
            </a:r>
            <a:r>
              <a:rPr lang="en-IN" sz="2400" b="1" dirty="0" smtClean="0">
                <a:solidFill>
                  <a:prstClr val="white"/>
                </a:solidFill>
              </a:rPr>
              <a:t>[</a:t>
            </a:r>
            <a:r>
              <a:rPr lang="en-IN" sz="2400" b="1" dirty="0" smtClean="0">
                <a:solidFill>
                  <a:prstClr val="white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j</a:t>
            </a:r>
            <a:r>
              <a:rPr lang="en-IN" sz="2400" b="1" dirty="0" smtClean="0">
                <a:solidFill>
                  <a:prstClr val="white"/>
                </a:solidFill>
              </a:rPr>
              <a:t>] and </a:t>
            </a:r>
            <a:r>
              <a:rPr lang="en-IN" sz="2400" b="1" dirty="0" smtClean="0">
                <a:solidFill>
                  <a:prstClr val="white"/>
                </a:solidFill>
                <a:cs typeface="Aparajita" panose="020B0604020202020204" pitchFamily="34" charset="0"/>
              </a:rPr>
              <a:t>TSN[</a:t>
            </a:r>
            <a:r>
              <a:rPr lang="en-IN" sz="2400" b="1" dirty="0" smtClean="0">
                <a:solidFill>
                  <a:prstClr val="white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j</a:t>
            </a:r>
            <a:r>
              <a:rPr lang="en-IN" sz="2400" b="1" dirty="0">
                <a:solidFill>
                  <a:prstClr val="white"/>
                </a:solidFill>
                <a:cs typeface="Aparajita" panose="020B0604020202020204" pitchFamily="34" charset="0"/>
              </a:rPr>
              <a:t>]= </a:t>
            </a:r>
            <a:r>
              <a:rPr lang="en-IN" sz="2400" b="1" dirty="0" smtClean="0">
                <a:solidFill>
                  <a:prstClr val="white"/>
                </a:solidFill>
              </a:rPr>
              <a:t>SN</a:t>
            </a:r>
            <a:r>
              <a:rPr lang="en-IN" b="1" dirty="0" smtClean="0">
                <a:solidFill>
                  <a:prstClr val="white"/>
                </a:solidFill>
              </a:rPr>
              <a:t>i</a:t>
            </a:r>
            <a:r>
              <a:rPr lang="en-IN" sz="2400" b="1" dirty="0" smtClean="0">
                <a:solidFill>
                  <a:prstClr val="white"/>
                </a:solidFill>
              </a:rPr>
              <a:t>[</a:t>
            </a:r>
            <a:r>
              <a:rPr lang="en-IN" sz="2400" b="1" dirty="0" smtClean="0">
                <a:solidFill>
                  <a:prstClr val="white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j</a:t>
            </a:r>
            <a:r>
              <a:rPr lang="en-IN" sz="2400" b="1" dirty="0">
                <a:solidFill>
                  <a:prstClr val="white"/>
                </a:solidFill>
              </a:rPr>
              <a:t>] </a:t>
            </a:r>
            <a:endParaRPr lang="en-IN" sz="2400" b="1" dirty="0" smtClean="0">
              <a:solidFill>
                <a:prstClr val="white"/>
              </a:solidFill>
            </a:endParaRPr>
          </a:p>
          <a:p>
            <a:pPr lvl="1"/>
            <a:r>
              <a:rPr lang="en-IN" dirty="0" smtClean="0">
                <a:solidFill>
                  <a:prstClr val="white"/>
                </a:solidFill>
                <a:cs typeface="Aparajita" panose="020B0604020202020204" pitchFamily="34" charset="0"/>
              </a:rPr>
              <a:t>Else </a:t>
            </a:r>
            <a:r>
              <a:rPr lang="en-IN" sz="2400" b="1" dirty="0">
                <a:solidFill>
                  <a:prstClr val="white"/>
                </a:solidFill>
              </a:rPr>
              <a:t>SV</a:t>
            </a:r>
            <a:r>
              <a:rPr lang="en-IN" b="1" dirty="0">
                <a:solidFill>
                  <a:prstClr val="white"/>
                </a:solidFill>
              </a:rPr>
              <a:t>i</a:t>
            </a:r>
            <a:r>
              <a:rPr lang="en-IN" sz="2400" b="1" dirty="0">
                <a:solidFill>
                  <a:prstClr val="white"/>
                </a:solidFill>
              </a:rPr>
              <a:t>[</a:t>
            </a:r>
            <a:r>
              <a:rPr lang="en-IN" sz="2400" b="1" dirty="0">
                <a:solidFill>
                  <a:prstClr val="white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j</a:t>
            </a:r>
            <a:r>
              <a:rPr lang="en-IN" sz="2400" b="1" dirty="0">
                <a:solidFill>
                  <a:prstClr val="white"/>
                </a:solidFill>
              </a:rPr>
              <a:t>] </a:t>
            </a:r>
            <a:r>
              <a:rPr lang="en-IN" sz="2400" b="1" dirty="0" smtClean="0">
                <a:solidFill>
                  <a:prstClr val="white"/>
                </a:solidFill>
              </a:rPr>
              <a:t>=</a:t>
            </a:r>
            <a:r>
              <a:rPr lang="en-IN" b="1" dirty="0">
                <a:solidFill>
                  <a:prstClr val="white"/>
                </a:solidFill>
                <a:cs typeface="Aparajita" panose="020B0604020202020204" pitchFamily="34" charset="0"/>
              </a:rPr>
              <a:t> </a:t>
            </a:r>
            <a:r>
              <a:rPr lang="en-IN" sz="2400" b="1" dirty="0">
                <a:solidFill>
                  <a:prstClr val="white"/>
                </a:solidFill>
                <a:cs typeface="Aparajita" panose="020B0604020202020204" pitchFamily="34" charset="0"/>
              </a:rPr>
              <a:t>TSV[</a:t>
            </a:r>
            <a:r>
              <a:rPr lang="en-IN" sz="2400" b="1" dirty="0">
                <a:solidFill>
                  <a:prstClr val="white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j</a:t>
            </a:r>
            <a:r>
              <a:rPr lang="en-IN" sz="2400" b="1" dirty="0" smtClean="0">
                <a:solidFill>
                  <a:prstClr val="white"/>
                </a:solidFill>
                <a:cs typeface="Aparajita" panose="020B0604020202020204" pitchFamily="34" charset="0"/>
              </a:rPr>
              <a:t>] </a:t>
            </a:r>
            <a:r>
              <a:rPr lang="en-IN" dirty="0" smtClean="0">
                <a:solidFill>
                  <a:prstClr val="white"/>
                </a:solidFill>
                <a:cs typeface="Aparajita" panose="020B0604020202020204" pitchFamily="34" charset="0"/>
              </a:rPr>
              <a:t>and</a:t>
            </a:r>
            <a:r>
              <a:rPr lang="en-IN" sz="2400" b="1" dirty="0" smtClean="0">
                <a:solidFill>
                  <a:prstClr val="white"/>
                </a:solidFill>
                <a:cs typeface="Aparajita" panose="020B0604020202020204" pitchFamily="34" charset="0"/>
              </a:rPr>
              <a:t> </a:t>
            </a:r>
            <a:r>
              <a:rPr lang="en-IN" sz="2400" b="1" dirty="0">
                <a:solidFill>
                  <a:prstClr val="white"/>
                </a:solidFill>
              </a:rPr>
              <a:t>SN</a:t>
            </a:r>
            <a:r>
              <a:rPr lang="en-IN" b="1" dirty="0">
                <a:solidFill>
                  <a:prstClr val="white"/>
                </a:solidFill>
              </a:rPr>
              <a:t>i</a:t>
            </a:r>
            <a:r>
              <a:rPr lang="en-IN" sz="2400" b="1" dirty="0">
                <a:solidFill>
                  <a:prstClr val="white"/>
                </a:solidFill>
              </a:rPr>
              <a:t>[</a:t>
            </a:r>
            <a:r>
              <a:rPr lang="en-IN" sz="2400" b="1" dirty="0">
                <a:solidFill>
                  <a:prstClr val="white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j</a:t>
            </a:r>
            <a:r>
              <a:rPr lang="en-IN" sz="2400" b="1" dirty="0" smtClean="0">
                <a:solidFill>
                  <a:prstClr val="white"/>
                </a:solidFill>
              </a:rPr>
              <a:t>]=</a:t>
            </a:r>
            <a:r>
              <a:rPr lang="en-IN" sz="2400" b="1" dirty="0">
                <a:solidFill>
                  <a:prstClr val="white"/>
                </a:solidFill>
                <a:cs typeface="Aparajita" panose="020B0604020202020204" pitchFamily="34" charset="0"/>
              </a:rPr>
              <a:t>TSN[</a:t>
            </a:r>
            <a:r>
              <a:rPr lang="en-IN" sz="2400" b="1" dirty="0">
                <a:solidFill>
                  <a:prstClr val="white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j</a:t>
            </a:r>
            <a:r>
              <a:rPr lang="en-IN" sz="2400" b="1" dirty="0">
                <a:solidFill>
                  <a:prstClr val="white"/>
                </a:solidFill>
                <a:cs typeface="Aparajita" panose="020B0604020202020204" pitchFamily="34" charset="0"/>
              </a:rPr>
              <a:t>]</a:t>
            </a:r>
            <a:endParaRPr lang="en-IN" sz="2400" dirty="0">
              <a:solidFill>
                <a:srgbClr val="FFFF00"/>
              </a:solidFill>
              <a:cs typeface="Aparajita" panose="020B0604020202020204" pitchFamily="34" charset="0"/>
            </a:endParaRPr>
          </a:p>
          <a:p>
            <a:pPr lvl="1"/>
            <a:r>
              <a:rPr lang="en-IN" sz="2200" dirty="0" smtClean="0"/>
              <a:t>If</a:t>
            </a:r>
            <a:r>
              <a:rPr lang="en-IN" i="1" dirty="0" smtClean="0"/>
              <a:t> </a:t>
            </a:r>
            <a:r>
              <a:rPr lang="en-IN" sz="2400" b="1" dirty="0" smtClean="0">
                <a:solidFill>
                  <a:prstClr val="white"/>
                </a:solidFill>
              </a:rPr>
              <a:t>SV</a:t>
            </a:r>
            <a:r>
              <a:rPr lang="en-IN" b="1" dirty="0" smtClean="0">
                <a:solidFill>
                  <a:prstClr val="white"/>
                </a:solidFill>
              </a:rPr>
              <a:t>i</a:t>
            </a:r>
            <a:r>
              <a:rPr lang="en-IN" sz="2400" b="1" dirty="0" smtClean="0">
                <a:solidFill>
                  <a:prstClr val="white"/>
                </a:solidFill>
              </a:rPr>
              <a:t>[</a:t>
            </a:r>
            <a:r>
              <a:rPr lang="en-IN" sz="2400" b="1" dirty="0" smtClean="0">
                <a:solidFill>
                  <a:prstClr val="white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j</a:t>
            </a:r>
            <a:r>
              <a:rPr lang="en-IN" sz="2400" b="1" dirty="0" smtClean="0">
                <a:solidFill>
                  <a:prstClr val="white"/>
                </a:solidFill>
              </a:rPr>
              <a:t>] </a:t>
            </a:r>
            <a:r>
              <a:rPr lang="en-IN" sz="2400" b="1" dirty="0">
                <a:solidFill>
                  <a:prstClr val="white"/>
                </a:solidFill>
              </a:rPr>
              <a:t>= </a:t>
            </a:r>
            <a:r>
              <a:rPr lang="en-IN" sz="2400" b="1" dirty="0" smtClean="0">
                <a:solidFill>
                  <a:prstClr val="white"/>
                </a:solidFill>
              </a:rPr>
              <a:t>N, </a:t>
            </a:r>
            <a:r>
              <a:rPr lang="en-IN" sz="2200" dirty="0" smtClean="0">
                <a:solidFill>
                  <a:prstClr val="white"/>
                </a:solidFill>
              </a:rPr>
              <a:t>set</a:t>
            </a:r>
            <a:r>
              <a:rPr lang="en-IN" sz="2400" b="1" dirty="0" smtClean="0">
                <a:solidFill>
                  <a:prstClr val="white"/>
                </a:solidFill>
              </a:rPr>
              <a:t> </a:t>
            </a:r>
            <a:r>
              <a:rPr lang="en-IN" sz="2400" b="1" dirty="0">
                <a:solidFill>
                  <a:prstClr val="white"/>
                </a:solidFill>
              </a:rPr>
              <a:t>SV</a:t>
            </a:r>
            <a:r>
              <a:rPr lang="en-IN" b="1" dirty="0">
                <a:solidFill>
                  <a:prstClr val="white"/>
                </a:solidFill>
              </a:rPr>
              <a:t>i</a:t>
            </a:r>
            <a:r>
              <a:rPr lang="en-IN" sz="2400" b="1" dirty="0">
                <a:solidFill>
                  <a:prstClr val="white"/>
                </a:solidFill>
              </a:rPr>
              <a:t>[</a:t>
            </a:r>
            <a:r>
              <a:rPr lang="en-IN" sz="2400" b="1" dirty="0" err="1">
                <a:solidFill>
                  <a:prstClr val="white"/>
                </a:solidFill>
              </a:rPr>
              <a:t>i</a:t>
            </a:r>
            <a:r>
              <a:rPr lang="en-IN" sz="2400" b="1" dirty="0">
                <a:solidFill>
                  <a:prstClr val="white"/>
                </a:solidFill>
              </a:rPr>
              <a:t>] = </a:t>
            </a:r>
            <a:r>
              <a:rPr lang="en-IN" sz="2400" b="1" dirty="0" smtClean="0">
                <a:solidFill>
                  <a:prstClr val="white"/>
                </a:solidFill>
              </a:rPr>
              <a:t>H</a:t>
            </a:r>
            <a:endParaRPr lang="en-IN" i="1" dirty="0" smtClean="0"/>
          </a:p>
        </p:txBody>
      </p:sp>
    </p:spTree>
    <p:extLst>
      <p:ext uri="{BB962C8B-B14F-4D97-AF65-F5344CB8AC3E}">
        <p14:creationId xmlns:p14="http://schemas.microsoft.com/office/powerpoint/2010/main" val="27144272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19628"/>
          </a:xfrm>
        </p:spPr>
        <p:txBody>
          <a:bodyPr/>
          <a:lstStyle/>
          <a:p>
            <a:r>
              <a:rPr lang="en-IN" b="1" dirty="0"/>
              <a:t>Raymond‘s Tree based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62254"/>
            <a:ext cx="9905999" cy="4308089"/>
          </a:xfrm>
        </p:spPr>
        <p:txBody>
          <a:bodyPr/>
          <a:lstStyle/>
          <a:p>
            <a:r>
              <a:rPr lang="en-IN" dirty="0"/>
              <a:t>Raymond’s tree based algorithm is </a:t>
            </a:r>
            <a:r>
              <a:rPr lang="en-IN" b="1" dirty="0">
                <a:solidFill>
                  <a:srgbClr val="FFFF00"/>
                </a:solidFill>
              </a:rPr>
              <a:t>lock based </a:t>
            </a:r>
            <a:r>
              <a:rPr lang="en-IN" b="1" dirty="0" smtClean="0">
                <a:solidFill>
                  <a:srgbClr val="FFFF00"/>
                </a:solidFill>
              </a:rPr>
              <a:t>algorithm</a:t>
            </a:r>
            <a:r>
              <a:rPr lang="en-IN" dirty="0" smtClean="0"/>
              <a:t>.</a:t>
            </a:r>
          </a:p>
          <a:p>
            <a:r>
              <a:rPr lang="en-IN" dirty="0"/>
              <a:t>A</a:t>
            </a:r>
            <a:r>
              <a:rPr lang="en-IN" dirty="0" smtClean="0"/>
              <a:t>ll </a:t>
            </a:r>
            <a:r>
              <a:rPr lang="en-IN" b="1" dirty="0">
                <a:solidFill>
                  <a:srgbClr val="FFFF00"/>
                </a:solidFill>
              </a:rPr>
              <a:t>sites are arranged as a directed tree </a:t>
            </a:r>
            <a:r>
              <a:rPr lang="en-IN" dirty="0"/>
              <a:t>such that the </a:t>
            </a:r>
            <a:r>
              <a:rPr lang="en-IN" b="1" dirty="0">
                <a:solidFill>
                  <a:srgbClr val="FFFF00"/>
                </a:solidFill>
              </a:rPr>
              <a:t>edges of the tree are assigned direction towards the site that holds the token</a:t>
            </a:r>
            <a:r>
              <a:rPr lang="en-IN" dirty="0"/>
              <a:t>. </a:t>
            </a:r>
            <a:endParaRPr lang="en-IN" dirty="0" smtClean="0"/>
          </a:p>
          <a:p>
            <a:r>
              <a:rPr lang="en-IN" b="1" dirty="0" smtClean="0">
                <a:solidFill>
                  <a:srgbClr val="FFFF00"/>
                </a:solidFill>
              </a:rPr>
              <a:t>Site </a:t>
            </a:r>
            <a:r>
              <a:rPr lang="en-IN" b="1" dirty="0">
                <a:solidFill>
                  <a:srgbClr val="FFFF00"/>
                </a:solidFill>
              </a:rPr>
              <a:t>which holds the token </a:t>
            </a:r>
            <a:r>
              <a:rPr lang="en-IN" dirty="0"/>
              <a:t>is also called </a:t>
            </a:r>
            <a:r>
              <a:rPr lang="en-IN" b="1" dirty="0">
                <a:solidFill>
                  <a:srgbClr val="FFFF00"/>
                </a:solidFill>
              </a:rPr>
              <a:t>root of the tree</a:t>
            </a:r>
            <a:r>
              <a:rPr lang="en-IN" dirty="0" smtClean="0"/>
              <a:t>.</a:t>
            </a:r>
          </a:p>
          <a:p>
            <a:r>
              <a:rPr lang="en-IN" dirty="0"/>
              <a:t>Every site S</a:t>
            </a:r>
            <a:r>
              <a:rPr lang="en-IN" baseline="-25000" dirty="0"/>
              <a:t>i</a:t>
            </a:r>
            <a:r>
              <a:rPr lang="en-IN" dirty="0"/>
              <a:t> has a local variable, called </a:t>
            </a:r>
            <a:r>
              <a:rPr lang="en-IN" b="1" dirty="0">
                <a:solidFill>
                  <a:srgbClr val="FFFF00"/>
                </a:solidFill>
              </a:rPr>
              <a:t>holder</a:t>
            </a:r>
            <a:r>
              <a:rPr lang="en-IN" dirty="0"/>
              <a:t> </a:t>
            </a:r>
            <a:r>
              <a:rPr lang="en-IN" dirty="0" smtClean="0"/>
              <a:t>that </a:t>
            </a:r>
            <a:r>
              <a:rPr lang="en-IN" b="1" dirty="0" smtClean="0">
                <a:solidFill>
                  <a:srgbClr val="FFFF00"/>
                </a:solidFill>
              </a:rPr>
              <a:t>points </a:t>
            </a:r>
            <a:r>
              <a:rPr lang="en-IN" b="1" dirty="0">
                <a:solidFill>
                  <a:srgbClr val="FFFF00"/>
                </a:solidFill>
              </a:rPr>
              <a:t>to an immediate neighbour node </a:t>
            </a:r>
            <a:r>
              <a:rPr lang="en-IN" dirty="0"/>
              <a:t>on a directed path to the root node</a:t>
            </a:r>
            <a:r>
              <a:rPr lang="en-IN" dirty="0" smtClean="0"/>
              <a:t>.</a:t>
            </a:r>
          </a:p>
          <a:p>
            <a:r>
              <a:rPr lang="en-IN" dirty="0"/>
              <a:t>Every site S</a:t>
            </a:r>
            <a:r>
              <a:rPr lang="en-IN" baseline="-25000" dirty="0"/>
              <a:t>i</a:t>
            </a:r>
            <a:r>
              <a:rPr lang="en-IN" dirty="0"/>
              <a:t> keeps a </a:t>
            </a:r>
            <a:r>
              <a:rPr lang="en-IN" b="1" dirty="0">
                <a:solidFill>
                  <a:srgbClr val="FFFF00"/>
                </a:solidFill>
              </a:rPr>
              <a:t>FIFO queue</a:t>
            </a:r>
            <a:r>
              <a:rPr lang="en-IN" dirty="0"/>
              <a:t>, called </a:t>
            </a:r>
            <a:r>
              <a:rPr lang="en-IN" b="1" dirty="0" err="1"/>
              <a:t>request_q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5927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aymonds Tree Alg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0847" y="166174"/>
            <a:ext cx="8407129" cy="6227192"/>
          </a:xfrm>
        </p:spPr>
      </p:pic>
    </p:spTree>
    <p:extLst>
      <p:ext uri="{BB962C8B-B14F-4D97-AF65-F5344CB8AC3E}">
        <p14:creationId xmlns:p14="http://schemas.microsoft.com/office/powerpoint/2010/main" val="11176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11" y="2703797"/>
            <a:ext cx="9905998" cy="1065316"/>
          </a:xfrm>
        </p:spPr>
        <p:txBody>
          <a:bodyPr>
            <a:noAutofit/>
          </a:bodyPr>
          <a:lstStyle/>
          <a:p>
            <a:pPr algn="ctr"/>
            <a:r>
              <a:rPr lang="en-IN" sz="8800" b="1" i="1" dirty="0" smtClean="0">
                <a:solidFill>
                  <a:srgbClr val="FFFF00"/>
                </a:solidFill>
              </a:rPr>
              <a:t>THE END</a:t>
            </a:r>
            <a:endParaRPr lang="en-IN" sz="8800" b="1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988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96625"/>
          </a:xfrm>
        </p:spPr>
        <p:txBody>
          <a:bodyPr/>
          <a:lstStyle/>
          <a:p>
            <a:r>
              <a:rPr lang="en-IN" b="1" dirty="0" smtClean="0"/>
              <a:t>1. Lamport's </a:t>
            </a:r>
            <a:r>
              <a:rPr lang="en-IN" b="1" dirty="0"/>
              <a:t>Logical Clocks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7864" y="1616131"/>
            <a:ext cx="10775522" cy="4746171"/>
          </a:xfrm>
        </p:spPr>
        <p:txBody>
          <a:bodyPr>
            <a:normAutofit/>
          </a:bodyPr>
          <a:lstStyle/>
          <a:p>
            <a:r>
              <a:rPr lang="en-IN" dirty="0"/>
              <a:t>To synchronize logical clocks, Lamport defined a relation called </a:t>
            </a:r>
            <a:r>
              <a:rPr lang="en-IN" sz="2800" b="1" dirty="0">
                <a:solidFill>
                  <a:srgbClr val="FFFF00"/>
                </a:solidFill>
              </a:rPr>
              <a:t>happens-before.</a:t>
            </a:r>
            <a:endParaRPr lang="en-IN" b="1" dirty="0">
              <a:solidFill>
                <a:srgbClr val="FFFF00"/>
              </a:solidFill>
            </a:endParaRPr>
          </a:p>
          <a:p>
            <a:r>
              <a:rPr lang="en-IN" dirty="0"/>
              <a:t>The expression </a:t>
            </a:r>
            <a:r>
              <a:rPr lang="en-IN" sz="2800" b="1" i="1" dirty="0">
                <a:solidFill>
                  <a:srgbClr val="FFFF00"/>
                </a:solidFill>
              </a:rPr>
              <a:t>a </a:t>
            </a:r>
            <a:r>
              <a:rPr lang="en-IN" sz="2800" b="1" i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</a:t>
            </a:r>
            <a:r>
              <a:rPr lang="en-IN" sz="2800" b="1" i="1" dirty="0" smtClean="0">
                <a:solidFill>
                  <a:srgbClr val="FFFF00"/>
                </a:solidFill>
              </a:rPr>
              <a:t> </a:t>
            </a:r>
            <a:r>
              <a:rPr lang="en-IN" sz="2800" b="1" i="1" dirty="0">
                <a:solidFill>
                  <a:srgbClr val="FFFF00"/>
                </a:solidFill>
              </a:rPr>
              <a:t>b </a:t>
            </a:r>
            <a:r>
              <a:rPr lang="en-IN" dirty="0"/>
              <a:t>is read </a:t>
            </a:r>
            <a:r>
              <a:rPr lang="en-IN" i="1" dirty="0"/>
              <a:t>"</a:t>
            </a:r>
            <a:r>
              <a:rPr lang="en-IN" b="1" i="1" dirty="0">
                <a:solidFill>
                  <a:srgbClr val="FFFF00"/>
                </a:solidFill>
              </a:rPr>
              <a:t>a </a:t>
            </a:r>
            <a:r>
              <a:rPr lang="en-IN" b="1" dirty="0">
                <a:solidFill>
                  <a:srgbClr val="FFFF00"/>
                </a:solidFill>
              </a:rPr>
              <a:t>happens before </a:t>
            </a:r>
            <a:r>
              <a:rPr lang="en-IN" b="1" i="1" dirty="0">
                <a:solidFill>
                  <a:srgbClr val="FFFF00"/>
                </a:solidFill>
              </a:rPr>
              <a:t>b</a:t>
            </a:r>
            <a:r>
              <a:rPr lang="en-IN" i="1" dirty="0"/>
              <a:t>" </a:t>
            </a:r>
            <a:r>
              <a:rPr lang="en-IN" dirty="0"/>
              <a:t>and means that </a:t>
            </a:r>
            <a:r>
              <a:rPr lang="en-IN" dirty="0" smtClean="0"/>
              <a:t>all processes </a:t>
            </a:r>
            <a:r>
              <a:rPr lang="en-IN" dirty="0"/>
              <a:t>agree that </a:t>
            </a:r>
            <a:r>
              <a:rPr lang="en-IN" b="1" dirty="0">
                <a:solidFill>
                  <a:srgbClr val="FFFF00"/>
                </a:solidFill>
              </a:rPr>
              <a:t>first event </a:t>
            </a:r>
            <a:r>
              <a:rPr lang="en-IN" b="1" i="1" dirty="0">
                <a:solidFill>
                  <a:srgbClr val="FFFF00"/>
                </a:solidFill>
              </a:rPr>
              <a:t>a </a:t>
            </a:r>
            <a:r>
              <a:rPr lang="en-IN" b="1" dirty="0">
                <a:solidFill>
                  <a:srgbClr val="FFFF00"/>
                </a:solidFill>
              </a:rPr>
              <a:t>occurs, then afterward, event </a:t>
            </a:r>
            <a:r>
              <a:rPr lang="en-IN" b="1" i="1" dirty="0">
                <a:solidFill>
                  <a:srgbClr val="FFFF00"/>
                </a:solidFill>
              </a:rPr>
              <a:t>b </a:t>
            </a:r>
            <a:r>
              <a:rPr lang="en-IN" b="1" dirty="0">
                <a:solidFill>
                  <a:srgbClr val="FFFF00"/>
                </a:solidFill>
              </a:rPr>
              <a:t>occurs</a:t>
            </a:r>
            <a:r>
              <a:rPr lang="en-IN" dirty="0"/>
              <a:t>. </a:t>
            </a:r>
            <a:endParaRPr lang="en-IN" dirty="0" smtClean="0"/>
          </a:p>
          <a:p>
            <a:r>
              <a:rPr lang="en-IN" dirty="0" smtClean="0"/>
              <a:t>The</a:t>
            </a:r>
            <a:r>
              <a:rPr lang="en-IN" dirty="0"/>
              <a:t> </a:t>
            </a:r>
            <a:r>
              <a:rPr lang="en-IN" b="1" dirty="0" smtClean="0">
                <a:solidFill>
                  <a:srgbClr val="FFFF00"/>
                </a:solidFill>
              </a:rPr>
              <a:t>happens-before</a:t>
            </a:r>
            <a:r>
              <a:rPr lang="en-IN" dirty="0" smtClean="0"/>
              <a:t> </a:t>
            </a:r>
            <a:r>
              <a:rPr lang="en-IN" dirty="0"/>
              <a:t>relation can be observed directly in two situations</a:t>
            </a:r>
            <a:r>
              <a:rPr lang="en-IN" dirty="0" smtClean="0"/>
              <a:t>:</a:t>
            </a:r>
          </a:p>
          <a:p>
            <a:pPr marL="457200" lvl="1" indent="0">
              <a:buNone/>
            </a:pPr>
            <a:r>
              <a:rPr lang="en-IN" sz="2200" dirty="0" smtClean="0"/>
              <a:t>1. If </a:t>
            </a:r>
            <a:r>
              <a:rPr lang="en-IN" sz="2200" i="1" dirty="0"/>
              <a:t>a </a:t>
            </a:r>
            <a:r>
              <a:rPr lang="en-IN" sz="2200" dirty="0"/>
              <a:t>and </a:t>
            </a:r>
            <a:r>
              <a:rPr lang="en-IN" sz="2200" i="1" dirty="0"/>
              <a:t>b </a:t>
            </a:r>
            <a:r>
              <a:rPr lang="en-IN" sz="2200" dirty="0"/>
              <a:t>are events in the same process, and </a:t>
            </a:r>
            <a:r>
              <a:rPr lang="en-IN" sz="2200" b="1" i="1" dirty="0">
                <a:solidFill>
                  <a:srgbClr val="FFFF00"/>
                </a:solidFill>
              </a:rPr>
              <a:t>a </a:t>
            </a:r>
            <a:r>
              <a:rPr lang="en-IN" sz="2200" b="1" dirty="0">
                <a:solidFill>
                  <a:srgbClr val="FFFF00"/>
                </a:solidFill>
              </a:rPr>
              <a:t>occurs before </a:t>
            </a:r>
            <a:r>
              <a:rPr lang="en-IN" sz="2200" b="1" i="1" dirty="0">
                <a:solidFill>
                  <a:srgbClr val="FFFF00"/>
                </a:solidFill>
              </a:rPr>
              <a:t>b</a:t>
            </a:r>
            <a:r>
              <a:rPr lang="en-IN" sz="2200" i="1" dirty="0"/>
              <a:t>, </a:t>
            </a:r>
            <a:r>
              <a:rPr lang="en-IN" sz="2200" dirty="0" smtClean="0"/>
              <a:t>then</a:t>
            </a:r>
            <a:r>
              <a:rPr lang="en-IN" sz="2200" b="1" dirty="0" smtClean="0">
                <a:solidFill>
                  <a:srgbClr val="FFFF00"/>
                </a:solidFill>
              </a:rPr>
              <a:t> </a:t>
            </a:r>
            <a:r>
              <a:rPr lang="en-IN" sz="2400" b="1" i="1" dirty="0">
                <a:solidFill>
                  <a:srgbClr val="FFFF00"/>
                </a:solidFill>
              </a:rPr>
              <a:t>a </a:t>
            </a:r>
            <a:r>
              <a:rPr lang="en-IN" sz="2400" b="1" i="1" dirty="0">
                <a:solidFill>
                  <a:srgbClr val="FFFF00"/>
                </a:solidFill>
                <a:sym typeface="Wingdings" panose="05000000000000000000" pitchFamily="2" charset="2"/>
              </a:rPr>
              <a:t></a:t>
            </a:r>
            <a:r>
              <a:rPr lang="en-IN" sz="2400" b="1" i="1" dirty="0">
                <a:solidFill>
                  <a:srgbClr val="FFFF00"/>
                </a:solidFill>
              </a:rPr>
              <a:t> b </a:t>
            </a:r>
            <a:r>
              <a:rPr lang="en-IN" sz="2200" b="1" dirty="0" smtClean="0">
                <a:solidFill>
                  <a:srgbClr val="FFFF00"/>
                </a:solidFill>
              </a:rPr>
              <a:t>is </a:t>
            </a:r>
            <a:r>
              <a:rPr lang="en-IN" sz="2200" b="1" dirty="0">
                <a:solidFill>
                  <a:srgbClr val="FFFF00"/>
                </a:solidFill>
              </a:rPr>
              <a:t>true</a:t>
            </a:r>
            <a:r>
              <a:rPr lang="en-IN" sz="2200" dirty="0"/>
              <a:t>.</a:t>
            </a:r>
          </a:p>
          <a:p>
            <a:pPr marL="457200" lvl="1" indent="0">
              <a:buNone/>
            </a:pPr>
            <a:r>
              <a:rPr lang="en-IN" sz="2200" dirty="0"/>
              <a:t>2. If </a:t>
            </a:r>
            <a:r>
              <a:rPr lang="en-IN" sz="2200" i="1" dirty="0"/>
              <a:t>a </a:t>
            </a:r>
            <a:r>
              <a:rPr lang="en-IN" sz="2200" dirty="0"/>
              <a:t>is the event of a </a:t>
            </a:r>
            <a:r>
              <a:rPr lang="en-IN" sz="2200" b="1" dirty="0">
                <a:solidFill>
                  <a:srgbClr val="FFFF00"/>
                </a:solidFill>
              </a:rPr>
              <a:t>message being sent </a:t>
            </a:r>
            <a:r>
              <a:rPr lang="en-IN" sz="2200" dirty="0"/>
              <a:t>by one process, and </a:t>
            </a:r>
            <a:r>
              <a:rPr lang="en-IN" sz="2200" i="1" dirty="0"/>
              <a:t>b </a:t>
            </a:r>
            <a:r>
              <a:rPr lang="en-IN" sz="2200" dirty="0"/>
              <a:t>is </a:t>
            </a:r>
            <a:r>
              <a:rPr lang="en-IN" sz="2200" dirty="0" smtClean="0"/>
              <a:t>the event </a:t>
            </a:r>
            <a:r>
              <a:rPr lang="en-IN" sz="2200" dirty="0"/>
              <a:t>of the </a:t>
            </a:r>
            <a:r>
              <a:rPr lang="en-IN" sz="2200" b="1" dirty="0">
                <a:solidFill>
                  <a:srgbClr val="FFFF00"/>
                </a:solidFill>
              </a:rPr>
              <a:t>message being received</a:t>
            </a:r>
            <a:r>
              <a:rPr lang="en-IN" sz="2200" dirty="0"/>
              <a:t> by another process, then </a:t>
            </a:r>
            <a:r>
              <a:rPr lang="en-IN" b="1" i="1" dirty="0"/>
              <a:t>a </a:t>
            </a:r>
            <a:r>
              <a:rPr lang="en-IN" b="1" i="1" dirty="0">
                <a:sym typeface="Wingdings" panose="05000000000000000000" pitchFamily="2" charset="2"/>
              </a:rPr>
              <a:t></a:t>
            </a:r>
            <a:r>
              <a:rPr lang="en-IN" b="1" i="1" dirty="0"/>
              <a:t> b </a:t>
            </a:r>
            <a:r>
              <a:rPr lang="en-IN" sz="2200" dirty="0" smtClean="0"/>
              <a:t>is </a:t>
            </a:r>
            <a:r>
              <a:rPr lang="en-IN" sz="2200" dirty="0"/>
              <a:t>also true. A message cannot be received before it is sent, or even </a:t>
            </a:r>
            <a:r>
              <a:rPr lang="en-IN" sz="2200" dirty="0" smtClean="0"/>
              <a:t>at the </a:t>
            </a:r>
            <a:r>
              <a:rPr lang="en-IN" sz="2200" dirty="0"/>
              <a:t>same time it is sent, since it takes a finite, nonzero amount </a:t>
            </a:r>
            <a:r>
              <a:rPr lang="en-IN" sz="2200" dirty="0" smtClean="0"/>
              <a:t>of time </a:t>
            </a:r>
            <a:r>
              <a:rPr lang="en-IN" sz="2200" dirty="0"/>
              <a:t>to arrive.</a:t>
            </a:r>
          </a:p>
        </p:txBody>
      </p:sp>
    </p:spTree>
    <p:extLst>
      <p:ext uri="{BB962C8B-B14F-4D97-AF65-F5344CB8AC3E}">
        <p14:creationId xmlns:p14="http://schemas.microsoft.com/office/powerpoint/2010/main" val="3159557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8755" y="1589314"/>
            <a:ext cx="9905999" cy="39515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Happens-before is a transitive relation, so </a:t>
            </a:r>
            <a:r>
              <a:rPr lang="en-IN" b="1" dirty="0">
                <a:solidFill>
                  <a:srgbClr val="FFFF00"/>
                </a:solidFill>
              </a:rPr>
              <a:t>if </a:t>
            </a:r>
            <a:r>
              <a:rPr lang="en-IN" b="1" i="1" dirty="0">
                <a:solidFill>
                  <a:srgbClr val="FFFF00"/>
                </a:solidFill>
              </a:rPr>
              <a:t>a </a:t>
            </a:r>
            <a:r>
              <a:rPr lang="en-IN" b="1" i="1" dirty="0">
                <a:solidFill>
                  <a:srgbClr val="FFFF00"/>
                </a:solidFill>
                <a:sym typeface="Wingdings" panose="05000000000000000000" pitchFamily="2" charset="2"/>
              </a:rPr>
              <a:t></a:t>
            </a:r>
            <a:r>
              <a:rPr lang="en-IN" b="1" i="1" dirty="0" smtClean="0">
                <a:solidFill>
                  <a:srgbClr val="FFFF00"/>
                </a:solidFill>
              </a:rPr>
              <a:t> </a:t>
            </a:r>
            <a:r>
              <a:rPr lang="en-IN" b="1" dirty="0" smtClean="0">
                <a:solidFill>
                  <a:srgbClr val="FFFF00"/>
                </a:solidFill>
              </a:rPr>
              <a:t>b </a:t>
            </a:r>
            <a:r>
              <a:rPr lang="en-IN" dirty="0" smtClean="0"/>
              <a:t>and</a:t>
            </a:r>
            <a:r>
              <a:rPr lang="en-IN" b="1" dirty="0" smtClean="0">
                <a:solidFill>
                  <a:srgbClr val="FFFF00"/>
                </a:solidFill>
              </a:rPr>
              <a:t> </a:t>
            </a:r>
            <a:r>
              <a:rPr lang="en-IN" b="1" i="1" dirty="0">
                <a:solidFill>
                  <a:srgbClr val="FFFF00"/>
                </a:solidFill>
              </a:rPr>
              <a:t>b </a:t>
            </a:r>
            <a:r>
              <a:rPr lang="en-IN" b="1" i="1" dirty="0">
                <a:solidFill>
                  <a:srgbClr val="FFFF00"/>
                </a:solidFill>
                <a:sym typeface="Wingdings" panose="05000000000000000000" pitchFamily="2" charset="2"/>
              </a:rPr>
              <a:t></a:t>
            </a:r>
            <a:r>
              <a:rPr lang="en-IN" b="1" i="1" dirty="0" smtClean="0">
                <a:solidFill>
                  <a:srgbClr val="FFFF00"/>
                </a:solidFill>
              </a:rPr>
              <a:t> </a:t>
            </a:r>
            <a:r>
              <a:rPr lang="en-IN" b="1" i="1" dirty="0">
                <a:solidFill>
                  <a:srgbClr val="FFFF00"/>
                </a:solidFill>
              </a:rPr>
              <a:t>c, </a:t>
            </a:r>
            <a:r>
              <a:rPr lang="en-IN" dirty="0"/>
              <a:t>then </a:t>
            </a:r>
            <a:r>
              <a:rPr lang="en-IN" b="1" i="1" dirty="0">
                <a:solidFill>
                  <a:srgbClr val="FFFF00"/>
                </a:solidFill>
              </a:rPr>
              <a:t>a </a:t>
            </a:r>
            <a:r>
              <a:rPr lang="en-IN" b="1" i="1" dirty="0">
                <a:solidFill>
                  <a:srgbClr val="FFFF00"/>
                </a:solidFill>
                <a:sym typeface="Wingdings" panose="05000000000000000000" pitchFamily="2" charset="2"/>
              </a:rPr>
              <a:t></a:t>
            </a:r>
            <a:r>
              <a:rPr lang="en-IN" b="1" i="1" dirty="0" smtClean="0">
                <a:solidFill>
                  <a:srgbClr val="FFFF00"/>
                </a:solidFill>
              </a:rPr>
              <a:t> </a:t>
            </a:r>
            <a:r>
              <a:rPr lang="en-IN" b="1" i="1" dirty="0">
                <a:solidFill>
                  <a:srgbClr val="FFFF00"/>
                </a:solidFill>
              </a:rPr>
              <a:t>c</a:t>
            </a:r>
            <a:r>
              <a:rPr lang="en-IN" i="1" dirty="0"/>
              <a:t>. </a:t>
            </a:r>
            <a:endParaRPr lang="en-IN" i="1" dirty="0" smtClean="0"/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If two </a:t>
            </a:r>
            <a:r>
              <a:rPr lang="en-IN" dirty="0"/>
              <a:t>events</a:t>
            </a:r>
            <a:r>
              <a:rPr lang="en-IN" b="1" dirty="0">
                <a:solidFill>
                  <a:srgbClr val="FFFF00"/>
                </a:solidFill>
              </a:rPr>
              <a:t>, </a:t>
            </a:r>
            <a:r>
              <a:rPr lang="en-IN" b="1" i="1" dirty="0">
                <a:solidFill>
                  <a:srgbClr val="FFFF00"/>
                </a:solidFill>
              </a:rPr>
              <a:t>x </a:t>
            </a:r>
            <a:r>
              <a:rPr lang="en-IN" b="1" dirty="0">
                <a:solidFill>
                  <a:srgbClr val="FFFF00"/>
                </a:solidFill>
              </a:rPr>
              <a:t>and </a:t>
            </a:r>
            <a:r>
              <a:rPr lang="en-IN" b="1" i="1" dirty="0">
                <a:solidFill>
                  <a:srgbClr val="FFFF00"/>
                </a:solidFill>
              </a:rPr>
              <a:t>y</a:t>
            </a:r>
            <a:r>
              <a:rPr lang="en-IN" i="1" dirty="0"/>
              <a:t>, </a:t>
            </a:r>
            <a:r>
              <a:rPr lang="en-IN" dirty="0"/>
              <a:t>happen in different processes that </a:t>
            </a:r>
            <a:r>
              <a:rPr lang="en-IN" b="1" dirty="0">
                <a:solidFill>
                  <a:srgbClr val="FFFF00"/>
                </a:solidFill>
              </a:rPr>
              <a:t>do not exchange </a:t>
            </a:r>
            <a:r>
              <a:rPr lang="en-IN" b="1" dirty="0" smtClean="0">
                <a:solidFill>
                  <a:srgbClr val="FFFF00"/>
                </a:solidFill>
              </a:rPr>
              <a:t>messages</a:t>
            </a:r>
            <a:r>
              <a:rPr lang="en-IN" dirty="0" smtClean="0"/>
              <a:t> (not </a:t>
            </a:r>
            <a:r>
              <a:rPr lang="en-IN" dirty="0"/>
              <a:t>even indirectly via third parties), then </a:t>
            </a:r>
            <a:r>
              <a:rPr lang="en-IN" b="1" i="1" dirty="0">
                <a:solidFill>
                  <a:srgbClr val="FFFF00"/>
                </a:solidFill>
              </a:rPr>
              <a:t>x </a:t>
            </a:r>
            <a:r>
              <a:rPr lang="en-IN" b="1" i="1" dirty="0">
                <a:solidFill>
                  <a:srgbClr val="FFFF00"/>
                </a:solidFill>
                <a:sym typeface="Wingdings" panose="05000000000000000000" pitchFamily="2" charset="2"/>
              </a:rPr>
              <a:t></a:t>
            </a:r>
            <a:r>
              <a:rPr lang="en-IN" b="1" i="1" dirty="0" smtClean="0">
                <a:solidFill>
                  <a:srgbClr val="FFFF00"/>
                </a:solidFill>
              </a:rPr>
              <a:t> </a:t>
            </a:r>
            <a:r>
              <a:rPr lang="en-IN" b="1" i="1" dirty="0">
                <a:solidFill>
                  <a:srgbClr val="FFFF00"/>
                </a:solidFill>
              </a:rPr>
              <a:t>y </a:t>
            </a:r>
            <a:r>
              <a:rPr lang="en-IN" b="1" dirty="0">
                <a:solidFill>
                  <a:srgbClr val="FFFF00"/>
                </a:solidFill>
              </a:rPr>
              <a:t>is not true, but neither is </a:t>
            </a:r>
            <a:r>
              <a:rPr lang="en-IN" b="1" i="1" dirty="0">
                <a:solidFill>
                  <a:srgbClr val="FFFF00"/>
                </a:solidFill>
              </a:rPr>
              <a:t>y </a:t>
            </a:r>
            <a:r>
              <a:rPr lang="en-IN" b="1" i="1" dirty="0">
                <a:solidFill>
                  <a:srgbClr val="FFFF00"/>
                </a:solidFill>
                <a:sym typeface="Wingdings" panose="05000000000000000000" pitchFamily="2" charset="2"/>
              </a:rPr>
              <a:t></a:t>
            </a:r>
            <a:r>
              <a:rPr lang="en-IN" b="1" i="1" dirty="0" smtClean="0">
                <a:solidFill>
                  <a:srgbClr val="FFFF00"/>
                </a:solidFill>
              </a:rPr>
              <a:t> </a:t>
            </a:r>
            <a:r>
              <a:rPr lang="en-IN" b="1" i="1" dirty="0">
                <a:solidFill>
                  <a:srgbClr val="FFFF00"/>
                </a:solidFill>
              </a:rPr>
              <a:t>x</a:t>
            </a:r>
            <a:r>
              <a:rPr lang="en-IN" i="1" dirty="0"/>
              <a:t>.</a:t>
            </a:r>
          </a:p>
          <a:p>
            <a:pPr lvl="1"/>
            <a:r>
              <a:rPr lang="en-IN" sz="2400" dirty="0"/>
              <a:t>These events are said to be </a:t>
            </a:r>
            <a:r>
              <a:rPr lang="en-IN" sz="2400" b="1" dirty="0">
                <a:solidFill>
                  <a:srgbClr val="FFFF00"/>
                </a:solidFill>
              </a:rPr>
              <a:t>concurrent</a:t>
            </a:r>
            <a:r>
              <a:rPr lang="en-IN" sz="2400" b="1" dirty="0"/>
              <a:t>, </a:t>
            </a:r>
            <a:r>
              <a:rPr lang="en-IN" sz="2400" dirty="0"/>
              <a:t>which simply means that </a:t>
            </a:r>
            <a:r>
              <a:rPr lang="en-IN" sz="2400" dirty="0">
                <a:solidFill>
                  <a:srgbClr val="FFFF00"/>
                </a:solidFill>
              </a:rPr>
              <a:t>nothing can </a:t>
            </a:r>
            <a:r>
              <a:rPr lang="en-IN" sz="2400" dirty="0" smtClean="0">
                <a:solidFill>
                  <a:srgbClr val="FFFF00"/>
                </a:solidFill>
              </a:rPr>
              <a:t>be said about </a:t>
            </a:r>
            <a:r>
              <a:rPr lang="en-IN" sz="2400" dirty="0">
                <a:solidFill>
                  <a:srgbClr val="FFFF00"/>
                </a:solidFill>
              </a:rPr>
              <a:t>when the events happened</a:t>
            </a:r>
            <a:r>
              <a:rPr lang="en-IN" sz="2400" dirty="0"/>
              <a:t> or </a:t>
            </a:r>
            <a:r>
              <a:rPr lang="en-IN" sz="2400" dirty="0">
                <a:solidFill>
                  <a:srgbClr val="FFFF00"/>
                </a:solidFill>
              </a:rPr>
              <a:t>which event </a:t>
            </a:r>
            <a:r>
              <a:rPr lang="en-IN" sz="2400" dirty="0" smtClean="0">
                <a:solidFill>
                  <a:srgbClr val="FFFF00"/>
                </a:solidFill>
              </a:rPr>
              <a:t>happened first</a:t>
            </a:r>
            <a:r>
              <a:rPr lang="en-IN" sz="2400" dirty="0">
                <a:solidFill>
                  <a:srgbClr val="FFFF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2185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4954" y="903514"/>
            <a:ext cx="9905999" cy="5257800"/>
          </a:xfrm>
        </p:spPr>
        <p:txBody>
          <a:bodyPr/>
          <a:lstStyle/>
          <a:p>
            <a:r>
              <a:rPr lang="en-IN" dirty="0"/>
              <a:t>F</a:t>
            </a:r>
            <a:r>
              <a:rPr lang="en-IN" dirty="0" smtClean="0"/>
              <a:t>or every event ‘</a:t>
            </a:r>
            <a:r>
              <a:rPr lang="en-IN" b="1" i="1" dirty="0" smtClean="0">
                <a:solidFill>
                  <a:srgbClr val="FFFF00"/>
                </a:solidFill>
              </a:rPr>
              <a:t>a</a:t>
            </a:r>
            <a:r>
              <a:rPr lang="en-IN" i="1" dirty="0" smtClean="0"/>
              <a:t>’, </a:t>
            </a:r>
            <a:r>
              <a:rPr lang="en-IN" dirty="0"/>
              <a:t>we can assign it a time value </a:t>
            </a:r>
            <a:r>
              <a:rPr lang="en-IN" b="1" dirty="0">
                <a:solidFill>
                  <a:srgbClr val="FFFF00"/>
                </a:solidFill>
              </a:rPr>
              <a:t>C</a:t>
            </a:r>
            <a:r>
              <a:rPr lang="en-IN" b="1" i="1" dirty="0">
                <a:solidFill>
                  <a:srgbClr val="FFFF00"/>
                </a:solidFill>
              </a:rPr>
              <a:t>(a</a:t>
            </a:r>
            <a:r>
              <a:rPr lang="en-IN" b="1" i="1" dirty="0" smtClean="0">
                <a:solidFill>
                  <a:srgbClr val="FFFF00"/>
                </a:solidFill>
              </a:rPr>
              <a:t>)</a:t>
            </a:r>
          </a:p>
          <a:p>
            <a:r>
              <a:rPr lang="en-IN" dirty="0" smtClean="0"/>
              <a:t>So, if </a:t>
            </a:r>
            <a:r>
              <a:rPr lang="en-IN" b="1" i="1" dirty="0">
                <a:solidFill>
                  <a:srgbClr val="FFFF00"/>
                </a:solidFill>
              </a:rPr>
              <a:t>a </a:t>
            </a:r>
            <a:r>
              <a:rPr lang="en-IN" b="1" i="1" dirty="0">
                <a:solidFill>
                  <a:srgbClr val="FFFF00"/>
                </a:solidFill>
                <a:sym typeface="Wingdings" panose="05000000000000000000" pitchFamily="2" charset="2"/>
              </a:rPr>
              <a:t></a:t>
            </a:r>
            <a:r>
              <a:rPr lang="en-IN" b="1" i="1" dirty="0" smtClean="0">
                <a:solidFill>
                  <a:srgbClr val="FFFF00"/>
                </a:solidFill>
              </a:rPr>
              <a:t> </a:t>
            </a:r>
            <a:r>
              <a:rPr lang="en-IN" b="1" i="1" dirty="0">
                <a:solidFill>
                  <a:srgbClr val="FFFF00"/>
                </a:solidFill>
              </a:rPr>
              <a:t>b, </a:t>
            </a:r>
            <a:r>
              <a:rPr lang="en-IN" dirty="0"/>
              <a:t>then</a:t>
            </a:r>
            <a:r>
              <a:rPr lang="en-IN" b="1" dirty="0">
                <a:solidFill>
                  <a:srgbClr val="FFFF00"/>
                </a:solidFill>
              </a:rPr>
              <a:t> </a:t>
            </a:r>
            <a:r>
              <a:rPr lang="en-IN" b="1" i="1" dirty="0">
                <a:solidFill>
                  <a:srgbClr val="FFFF00"/>
                </a:solidFill>
              </a:rPr>
              <a:t>C(a) </a:t>
            </a:r>
            <a:r>
              <a:rPr lang="en-IN" b="1" dirty="0">
                <a:solidFill>
                  <a:srgbClr val="FFFF00"/>
                </a:solidFill>
              </a:rPr>
              <a:t>&lt; </a:t>
            </a:r>
            <a:r>
              <a:rPr lang="en-IN" b="1" i="1" dirty="0">
                <a:solidFill>
                  <a:srgbClr val="FFFF00"/>
                </a:solidFill>
              </a:rPr>
              <a:t>C(b</a:t>
            </a:r>
            <a:r>
              <a:rPr lang="en-IN" b="1" i="1" dirty="0" smtClean="0">
                <a:solidFill>
                  <a:srgbClr val="FFFF00"/>
                </a:solidFill>
              </a:rPr>
              <a:t>).</a:t>
            </a:r>
          </a:p>
          <a:p>
            <a:endParaRPr lang="en-IN" b="1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227" t="58733" r="45287" b="15098"/>
          <a:stretch/>
        </p:blipFill>
        <p:spPr>
          <a:xfrm>
            <a:off x="2236534" y="2303395"/>
            <a:ext cx="7802840" cy="40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727</TotalTime>
  <Words>3894</Words>
  <Application>Microsoft Office PowerPoint</Application>
  <PresentationFormat>Widescreen</PresentationFormat>
  <Paragraphs>261</Paragraphs>
  <Slides>67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Aparajita</vt:lpstr>
      <vt:lpstr>Arial</vt:lpstr>
      <vt:lpstr>TimesNewRomanPS-ItalicMT</vt:lpstr>
      <vt:lpstr>TimesNewRomanPSMT</vt:lpstr>
      <vt:lpstr>Trebuchet MS</vt:lpstr>
      <vt:lpstr>Tw Cen MT</vt:lpstr>
      <vt:lpstr>Wingdings</vt:lpstr>
      <vt:lpstr>Circuit</vt:lpstr>
      <vt:lpstr>Chap 3 SYNCHRONIZATION</vt:lpstr>
      <vt:lpstr>Clock Synchronization</vt:lpstr>
      <vt:lpstr>PowerPoint Presentation</vt:lpstr>
      <vt:lpstr>PowerPoint Presentation</vt:lpstr>
      <vt:lpstr>LOGICAL CLOCKS</vt:lpstr>
      <vt:lpstr>PowerPoint Presentation</vt:lpstr>
      <vt:lpstr>1. Lamport's Logical Clocks</vt:lpstr>
      <vt:lpstr>PowerPoint Presentation</vt:lpstr>
      <vt:lpstr>PowerPoint Presentation</vt:lpstr>
      <vt:lpstr>PowerPoint Presentation</vt:lpstr>
      <vt:lpstr>PowerPoint Presentation</vt:lpstr>
      <vt:lpstr>2. Vector clock</vt:lpstr>
      <vt:lpstr>PowerPoint Presentation</vt:lpstr>
      <vt:lpstr>PowerPoint Presentation</vt:lpstr>
      <vt:lpstr>PowerPoint Presentation</vt:lpstr>
      <vt:lpstr>PowerPoint Presentation</vt:lpstr>
      <vt:lpstr>ELECTION algorithm</vt:lpstr>
      <vt:lpstr>PowerPoint Presentation</vt:lpstr>
      <vt:lpstr>Traditional election algorithms</vt:lpstr>
      <vt:lpstr>PowerPoint Presentation</vt:lpstr>
      <vt:lpstr>PowerPoint Presentation</vt:lpstr>
      <vt:lpstr>2. Ring algorithm:</vt:lpstr>
      <vt:lpstr>PowerPoint Presentation</vt:lpstr>
      <vt:lpstr>Ring based election algorithm</vt:lpstr>
      <vt:lpstr>Mutual exclusion</vt:lpstr>
      <vt:lpstr>PowerPoint Presentation</vt:lpstr>
      <vt:lpstr>Token Based Mutual Exclusion </vt:lpstr>
      <vt:lpstr>PowerPoint Presentation</vt:lpstr>
      <vt:lpstr>Centralized algorithm  </vt:lpstr>
      <vt:lpstr>PowerPoint Presentation</vt:lpstr>
      <vt:lpstr>PowerPoint Presentation</vt:lpstr>
      <vt:lpstr>De-Centralized algorithm</vt:lpstr>
      <vt:lpstr>PowerPoint Presentation</vt:lpstr>
      <vt:lpstr>Maekawa‘s Algorithm</vt:lpstr>
      <vt:lpstr>PowerPoint Presentation</vt:lpstr>
      <vt:lpstr>PowerPoint Presentation</vt:lpstr>
      <vt:lpstr>PowerPoint Presentation</vt:lpstr>
      <vt:lpstr>PowerPoint Presentation</vt:lpstr>
      <vt:lpstr>Token ring algorithm</vt:lpstr>
      <vt:lpstr>PowerPoint Presentation</vt:lpstr>
      <vt:lpstr>PowerPoint Presentation</vt:lpstr>
      <vt:lpstr>PowerPoint Presentation</vt:lpstr>
      <vt:lpstr>Distributed algorithm (Ricart and Agrawala's algorithm)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Comparison of the Four Algorithms</vt:lpstr>
      <vt:lpstr>Token Based Algorithms </vt:lpstr>
      <vt:lpstr>Suzuki- Kasami’s Broadcast Algorithms</vt:lpstr>
      <vt:lpstr>PowerPoint Presentation</vt:lpstr>
      <vt:lpstr>PowerPoint Presentation</vt:lpstr>
      <vt:lpstr>Algorithm</vt:lpstr>
      <vt:lpstr>PowerPoint Presentation</vt:lpstr>
      <vt:lpstr>PowerPoint Presentation</vt:lpstr>
      <vt:lpstr>PowerPoint Presentation</vt:lpstr>
      <vt:lpstr>PowerPoint Presentation</vt:lpstr>
      <vt:lpstr>Singhal‘s Heurastic Algorithm</vt:lpstr>
      <vt:lpstr>Algorithm</vt:lpstr>
      <vt:lpstr>PowerPoint Presentation</vt:lpstr>
      <vt:lpstr>PowerPoint Presentation</vt:lpstr>
      <vt:lpstr>Raymond‘s Tree based Algorithm</vt:lpstr>
      <vt:lpstr>PowerPoint Presentation</vt:lpstr>
      <vt:lpstr>THE END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 3 SYNCHRONIZATION</dc:title>
  <dc:creator>Aniket Kore</dc:creator>
  <cp:lastModifiedBy>Aniket Kore</cp:lastModifiedBy>
  <cp:revision>177</cp:revision>
  <dcterms:created xsi:type="dcterms:W3CDTF">2022-03-15T04:35:42Z</dcterms:created>
  <dcterms:modified xsi:type="dcterms:W3CDTF">2022-11-19T05:54:00Z</dcterms:modified>
</cp:coreProperties>
</file>